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2"/>
  </p:notesMasterIdLst>
  <p:sldIdLst>
    <p:sldId id="302" r:id="rId2"/>
    <p:sldId id="303" r:id="rId3"/>
    <p:sldId id="304" r:id="rId4"/>
    <p:sldId id="257" r:id="rId5"/>
    <p:sldId id="258" r:id="rId6"/>
    <p:sldId id="259" r:id="rId7"/>
    <p:sldId id="307" r:id="rId8"/>
    <p:sldId id="260" r:id="rId9"/>
    <p:sldId id="261" r:id="rId10"/>
    <p:sldId id="262" r:id="rId11"/>
    <p:sldId id="298" r:id="rId12"/>
    <p:sldId id="299" r:id="rId13"/>
    <p:sldId id="286" r:id="rId14"/>
    <p:sldId id="263" r:id="rId15"/>
    <p:sldId id="264" r:id="rId16"/>
    <p:sldId id="265" r:id="rId17"/>
    <p:sldId id="266" r:id="rId18"/>
    <p:sldId id="267" r:id="rId19"/>
    <p:sldId id="287" r:id="rId20"/>
    <p:sldId id="288" r:id="rId21"/>
    <p:sldId id="312" r:id="rId22"/>
    <p:sldId id="313" r:id="rId23"/>
    <p:sldId id="314" r:id="rId24"/>
    <p:sldId id="315" r:id="rId25"/>
    <p:sldId id="308" r:id="rId26"/>
    <p:sldId id="317" r:id="rId27"/>
    <p:sldId id="310" r:id="rId28"/>
    <p:sldId id="311" r:id="rId29"/>
    <p:sldId id="269" r:id="rId30"/>
    <p:sldId id="289" r:id="rId31"/>
    <p:sldId id="291" r:id="rId32"/>
    <p:sldId id="292" r:id="rId33"/>
    <p:sldId id="293" r:id="rId34"/>
    <p:sldId id="296" r:id="rId35"/>
    <p:sldId id="294" r:id="rId36"/>
    <p:sldId id="295" r:id="rId37"/>
    <p:sldId id="316" r:id="rId38"/>
    <p:sldId id="319" r:id="rId39"/>
    <p:sldId id="318"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D5FCE-8CD1-40E0-928A-4C760F4E3B06}" type="datetimeFigureOut">
              <a:rPr lang="en-US" smtClean="0"/>
              <a:t>15-Sep-22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C41EF-81F2-4F6E-BE2E-3D737A02919A}" type="slidenum">
              <a:rPr lang="en-US" smtClean="0"/>
              <a:t>‹#›</a:t>
            </a:fld>
            <a:endParaRPr lang="en-US"/>
          </a:p>
        </p:txBody>
      </p:sp>
    </p:spTree>
    <p:extLst>
      <p:ext uri="{BB962C8B-B14F-4D97-AF65-F5344CB8AC3E}">
        <p14:creationId xmlns:p14="http://schemas.microsoft.com/office/powerpoint/2010/main" val="69604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721981F-6CA1-40B5-89FA-B0C201E0B7EC}" type="datetime1">
              <a:rPr lang="en-US" smtClean="0"/>
              <a:t>15-Sep-22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D052BCC-206A-43AA-AD18-95F55FD845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EFF8F6-D932-4078-BE9A-D2643797CC32}" type="datetime1">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C922DF-E756-453E-A382-B38CCA5FAC4D}" type="datetime1">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73711E-4FC6-4F9D-8FA4-14839E95B153}" type="datetime1">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96368D-CB16-4454-AFA4-85EB460C1133}" type="datetime1">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680C25-F2EB-44FE-A4FE-DBBE47350050}" type="datetime1">
              <a:rPr lang="en-US" smtClean="0"/>
              <a:t>15-Sep-22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503C4C0-F0FA-42A1-8FDC-42D76FF575C3}" type="datetime1">
              <a:rPr lang="en-US" smtClean="0"/>
              <a:t>15-Sep-22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E664650-A889-4500-8383-302FE1D3F3D5}" type="datetime1">
              <a:rPr lang="en-US" smtClean="0"/>
              <a:t>15-Sep-22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B6B0-35BE-45E5-9F4C-F8EFD30D5970}" type="datetime1">
              <a:rPr lang="en-US" smtClean="0"/>
              <a:t>15-Sep-22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4E4BB0-A3D1-4446-A5BC-4B8C37AA9188}" type="datetime1">
              <a:rPr lang="en-US" smtClean="0"/>
              <a:t>15-Sep-22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52BCC-206A-43AA-AD18-95F55FD845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F91C40-6BEB-4FEE-ADF6-E89A43D5AE5E}" type="datetime1">
              <a:rPr lang="en-US" smtClean="0"/>
              <a:t>15-Sep-22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D052BCC-206A-43AA-AD18-95F55FD845A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D55F40-7020-4D79-B44B-839DA956849E}" type="datetime1">
              <a:rPr lang="en-US" smtClean="0"/>
              <a:t>15-Sep-22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052BCC-206A-43AA-AD18-95F55FD845A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Machine_learn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intellipaat.com/blog/top-artificial-intelligence-tools/#no6" TargetMode="External"/><Relationship Id="rId3" Type="http://schemas.openxmlformats.org/officeDocument/2006/relationships/hyperlink" Target="https://intellipaat.com/blog/top-artificial-intelligence-tools/#no1" TargetMode="External"/><Relationship Id="rId7" Type="http://schemas.openxmlformats.org/officeDocument/2006/relationships/hyperlink" Target="https://intellipaat.com/blog/top-artificial-intelligence-tools/#no5" TargetMode="External"/><Relationship Id="rId12" Type="http://schemas.openxmlformats.org/officeDocument/2006/relationships/hyperlink" Target="https://intellipaat.com/blog/top-artificial-intelligence-tools/#no10"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intellipaat.com/blog/top-artificial-intelligence-tools/#no4" TargetMode="External"/><Relationship Id="rId11" Type="http://schemas.openxmlformats.org/officeDocument/2006/relationships/hyperlink" Target="https://intellipaat.com/blog/top-artificial-intelligence-tools/#no9" TargetMode="External"/><Relationship Id="rId5" Type="http://schemas.openxmlformats.org/officeDocument/2006/relationships/hyperlink" Target="https://intellipaat.com/blog/top-artificial-intelligence-tools/#no3" TargetMode="External"/><Relationship Id="rId10" Type="http://schemas.openxmlformats.org/officeDocument/2006/relationships/hyperlink" Target="https://intellipaat.com/blog/top-artificial-intelligence-tools/#no8" TargetMode="External"/><Relationship Id="rId4" Type="http://schemas.openxmlformats.org/officeDocument/2006/relationships/hyperlink" Target="https://intellipaat.com/blog/top-artificial-intelligence-tools/#no2" TargetMode="External"/><Relationship Id="rId9" Type="http://schemas.openxmlformats.org/officeDocument/2006/relationships/hyperlink" Target="https://intellipaat.com/blog/top-artificial-intelligence-tools/#no7"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9220205"/>
              </p:ext>
            </p:extLst>
          </p:nvPr>
        </p:nvGraphicFramePr>
        <p:xfrm>
          <a:off x="0" y="857250"/>
          <a:ext cx="9144001" cy="5695950"/>
        </p:xfrm>
        <a:graphic>
          <a:graphicData uri="http://schemas.openxmlformats.org/drawingml/2006/table">
            <a:tbl>
              <a:tblPr firstRow="1" bandRow="1">
                <a:tableStyleId>{5C22544A-7EE6-4342-B048-85BDC9FD1C3A}</a:tableStyleId>
              </a:tblPr>
              <a:tblGrid>
                <a:gridCol w="8981441">
                  <a:extLst>
                    <a:ext uri="{9D8B030D-6E8A-4147-A177-3AD203B41FA5}">
                      <a16:colId xmlns="" xmlns:a16="http://schemas.microsoft.com/office/drawing/2014/main" val="20000"/>
                    </a:ext>
                  </a:extLst>
                </a:gridCol>
                <a:gridCol w="162560">
                  <a:extLst>
                    <a:ext uri="{9D8B030D-6E8A-4147-A177-3AD203B41FA5}">
                      <a16:colId xmlns="" xmlns:a16="http://schemas.microsoft.com/office/drawing/2014/main" val="20001"/>
                    </a:ext>
                  </a:extLst>
                </a:gridCol>
              </a:tblGrid>
              <a:tr h="92349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mn-cs"/>
                        </a:rPr>
                        <a:t>1. Introduction to Emerging</a:t>
                      </a:r>
                      <a:r>
                        <a:rPr lang="en-US" sz="2800" b="1" kern="1200" baseline="0" dirty="0">
                          <a:solidFill>
                            <a:schemeClr val="tx1"/>
                          </a:solidFill>
                          <a:latin typeface="+mn-lt"/>
                          <a:ea typeface="+mn-ea"/>
                          <a:cs typeface="+mn-cs"/>
                        </a:rPr>
                        <a:t> Technologies</a:t>
                      </a:r>
                      <a:endParaRPr lang="en-US" sz="2800" b="1" kern="1200" dirty="0">
                        <a:solidFill>
                          <a:schemeClr val="tx1"/>
                        </a:solidFill>
                        <a:latin typeface="+mn-lt"/>
                        <a:ea typeface="+mn-ea"/>
                        <a:cs typeface="+mn-cs"/>
                      </a:endParaRPr>
                    </a:p>
                  </a:txBody>
                  <a:tcPr marL="68580" marR="68580" marT="34290" marB="34290"/>
                </a:tc>
                <a:tc hMerge="1">
                  <a:txBody>
                    <a:bodyPr/>
                    <a:lstStyle/>
                    <a:p>
                      <a:endParaRPr lang="en-US" dirty="0">
                        <a:solidFill>
                          <a:schemeClr val="tx1"/>
                        </a:solidFill>
                      </a:endParaRPr>
                    </a:p>
                  </a:txBody>
                  <a:tcPr/>
                </a:tc>
                <a:extLst>
                  <a:ext uri="{0D108BD9-81ED-4DB2-BD59-A6C34878D82A}">
                    <a16:rowId xmlns="" xmlns:a16="http://schemas.microsoft.com/office/drawing/2014/main" val="10000"/>
                  </a:ext>
                </a:extLst>
              </a:tr>
              <a:tr h="4772451">
                <a:tc>
                  <a:txBody>
                    <a:bodyPr/>
                    <a:lstStyle/>
                    <a:p>
                      <a:pPr marL="0" indent="0">
                        <a:buFont typeface="Wingdings" panose="05000000000000000000" pitchFamily="2" charset="2"/>
                        <a:buNone/>
                      </a:pPr>
                      <a:endParaRPr lang="en-US" sz="2400" dirty="0">
                        <a:solidFill>
                          <a:schemeClr val="tx1"/>
                        </a:solidFill>
                      </a:endParaRPr>
                    </a:p>
                  </a:txBody>
                  <a:tcPr marL="68580" marR="68580" marT="34290" marB="34290"/>
                </a:tc>
                <a:tc>
                  <a:txBody>
                    <a:bodyPr/>
                    <a:lstStyle/>
                    <a:p>
                      <a:endParaRPr lang="en-US" sz="2800" dirty="0">
                        <a:solidFill>
                          <a:schemeClr val="tx1"/>
                        </a:solidFill>
                      </a:endParaRPr>
                    </a:p>
                  </a:txBody>
                  <a:tcPr marL="68580" marR="68580" marT="34290" marB="34290"/>
                </a:tc>
                <a:extLst>
                  <a:ext uri="{0D108BD9-81ED-4DB2-BD59-A6C34878D82A}">
                    <a16:rowId xmlns=""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pPr>
              <a:defRPr/>
            </a:pPr>
            <a:r>
              <a:rPr lang="en-US" smtClean="0">
                <a:solidFill>
                  <a:srgbClr val="04617B">
                    <a:shade val="90000"/>
                  </a:srgbClr>
                </a:solidFill>
              </a:rPr>
              <a:t>ASTU-2014</a:t>
            </a:r>
            <a:endParaRPr lang="en-US">
              <a:solidFill>
                <a:srgbClr val="04617B">
                  <a:shade val="90000"/>
                </a:srgbClr>
              </a:solidFill>
            </a:endParaRPr>
          </a:p>
        </p:txBody>
      </p:sp>
      <p:sp>
        <p:nvSpPr>
          <p:cNvPr id="3" name="Slide Number Placeholder 2"/>
          <p:cNvSpPr>
            <a:spLocks noGrp="1"/>
          </p:cNvSpPr>
          <p:nvPr>
            <p:ph type="sldNum" sz="quarter" idx="12"/>
          </p:nvPr>
        </p:nvSpPr>
        <p:spPr/>
        <p:txBody>
          <a:bodyPr/>
          <a:lstStyle/>
          <a:p>
            <a:pPr>
              <a:defRPr/>
            </a:pPr>
            <a:fld id="{9D941D77-6405-4384-8A4C-DCE5959F80A4}" type="slidenum">
              <a:rPr lang="en-US" smtClean="0"/>
              <a:pPr>
                <a:defRPr/>
              </a:pPr>
              <a:t>1</a:t>
            </a:fld>
            <a:endParaRPr lang="en-US"/>
          </a:p>
        </p:txBody>
      </p:sp>
      <p:sp>
        <p:nvSpPr>
          <p:cNvPr id="5" name="Date Placeholder 4"/>
          <p:cNvSpPr>
            <a:spLocks noGrp="1"/>
          </p:cNvSpPr>
          <p:nvPr>
            <p:ph type="dt" sz="half" idx="10"/>
          </p:nvPr>
        </p:nvSpPr>
        <p:spPr/>
        <p:txBody>
          <a:bodyPr/>
          <a:lstStyle/>
          <a:p>
            <a:pPr>
              <a:defRPr/>
            </a:pPr>
            <a:fld id="{D3EC1C2F-D294-43CA-B4DC-40356F8F6508}" type="datetime1">
              <a:rPr lang="en-US" smtClean="0">
                <a:solidFill>
                  <a:srgbClr val="04617B">
                    <a:shade val="90000"/>
                  </a:srgbClr>
                </a:solidFill>
              </a:rPr>
              <a:t>15-Sep-22</a:t>
            </a:fld>
            <a:endParaRPr lang="en-US">
              <a:solidFill>
                <a:srgbClr val="04617B">
                  <a:shade val="9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Users\user\Documents\adama.jpg"/>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20940"/>
            <a:ext cx="1447800" cy="1356810"/>
          </a:xfrm>
          <a:prstGeom prst="rect">
            <a:avLst/>
          </a:prstGeom>
          <a:noFill/>
          <a:ln>
            <a:noFill/>
          </a:ln>
        </p:spPr>
      </p:pic>
      <p:sp>
        <p:nvSpPr>
          <p:cNvPr id="7" name="TextBox 6"/>
          <p:cNvSpPr txBox="1"/>
          <p:nvPr/>
        </p:nvSpPr>
        <p:spPr>
          <a:xfrm>
            <a:off x="2209800" y="1447801"/>
            <a:ext cx="5105400" cy="369332"/>
          </a:xfrm>
          <a:prstGeom prst="rect">
            <a:avLst/>
          </a:prstGeom>
          <a:noFill/>
        </p:spPr>
        <p:txBody>
          <a:bodyPr wrap="square" rtlCol="0">
            <a:spAutoFit/>
          </a:bodyPr>
          <a:lstStyle/>
          <a:p>
            <a:r>
              <a:rPr lang="en-US" b="1" dirty="0" smtClean="0">
                <a:solidFill>
                  <a:schemeClr val="bg1"/>
                </a:solidFill>
              </a:rPr>
              <a:t>Adama Science and Technology University</a:t>
            </a:r>
            <a:endParaRPr lang="en-US" b="1" dirty="0">
              <a:solidFill>
                <a:schemeClr val="bg1"/>
              </a:solidFill>
            </a:endParaRPr>
          </a:p>
        </p:txBody>
      </p:sp>
      <p:sp>
        <p:nvSpPr>
          <p:cNvPr id="10" name="AutoShape 4" descr="5 Emerging Technologies That Will Change the World in Near Future –  IndustryWir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0939"/>
            <a:ext cx="1610751" cy="13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itle 5"/>
          <p:cNvSpPr txBox="1">
            <a:spLocks/>
          </p:cNvSpPr>
          <p:nvPr/>
        </p:nvSpPr>
        <p:spPr bwMode="auto">
          <a:xfrm>
            <a:off x="539278" y="2057400"/>
            <a:ext cx="7854696"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defRPr/>
            </a:pPr>
            <a:r>
              <a:rPr lang="en-US" sz="2400" b="1" kern="0" dirty="0" smtClean="0">
                <a:solidFill>
                  <a:prstClr val="black"/>
                </a:solidFill>
                <a:latin typeface="Agency FB" panose="020B0503020202020204" pitchFamily="34" charset="0"/>
              </a:rPr>
              <a:t>Chapter Three</a:t>
            </a:r>
          </a:p>
          <a:p>
            <a:pPr marL="0" indent="0" algn="ctr">
              <a:buNone/>
              <a:defRPr/>
            </a:pPr>
            <a:r>
              <a:rPr lang="en-US" sz="2800" b="1" dirty="0">
                <a:solidFill>
                  <a:srgbClr val="FF0000"/>
                </a:solidFill>
              </a:rPr>
              <a:t>Artificial Intelligence</a:t>
            </a:r>
            <a:r>
              <a:rPr lang="en-US" sz="2800" b="1" kern="0" dirty="0" smtClean="0">
                <a:solidFill>
                  <a:srgbClr val="FF0000"/>
                </a:solidFill>
                <a:latin typeface="Agency FB" panose="020B0503020202020204" pitchFamily="34" charset="0"/>
              </a:rPr>
              <a:t> </a:t>
            </a:r>
          </a:p>
          <a:p>
            <a:endParaRPr lang="en-US"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8991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42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5. History </a:t>
            </a:r>
            <a:r>
              <a:rPr lang="en-US" b="1" dirty="0">
                <a:latin typeface="Times New Roman" panose="02020603050405020304" pitchFamily="18" charset="0"/>
                <a:cs typeface="Times New Roman" panose="02020603050405020304" pitchFamily="18" charset="0"/>
              </a:rPr>
              <a:t>of Artificial Intelligence (AI)</a:t>
            </a:r>
          </a:p>
        </p:txBody>
      </p:sp>
      <p:sp>
        <p:nvSpPr>
          <p:cNvPr id="3" name="Content Placeholder 2"/>
          <p:cNvSpPr>
            <a:spLocks noGrp="1"/>
          </p:cNvSpPr>
          <p:nvPr>
            <p:ph idx="1"/>
          </p:nvPr>
        </p:nvSpPr>
        <p:spPr/>
        <p:txBody>
          <a:bodyPr>
            <a:normAutofit/>
          </a:bodyPr>
          <a:lstStyle/>
          <a:p>
            <a:pPr marL="282575" indent="-282575">
              <a:defRPr/>
            </a:pPr>
            <a:r>
              <a:rPr lang="en-US" sz="2800" dirty="0"/>
              <a:t>Formally initiated in 1956 and the name </a:t>
            </a:r>
            <a:r>
              <a:rPr lang="en-US" sz="2800" b="1" dirty="0"/>
              <a:t>AI</a:t>
            </a:r>
            <a:r>
              <a:rPr lang="en-US" sz="2800" dirty="0"/>
              <a:t> was coined by </a:t>
            </a:r>
            <a:r>
              <a:rPr lang="en-US" sz="2800" b="1" dirty="0"/>
              <a:t>John McCarthy</a:t>
            </a:r>
            <a:r>
              <a:rPr lang="en-US" sz="2800" dirty="0"/>
              <a:t>.</a:t>
            </a:r>
          </a:p>
          <a:p>
            <a:pPr marL="282575" lvl="4" indent="-282575">
              <a:defRPr/>
            </a:pPr>
            <a:endParaRPr lang="en-US" sz="1050" dirty="0"/>
          </a:p>
          <a:p>
            <a:pPr marL="282575" indent="-282575">
              <a:defRPr/>
            </a:pPr>
            <a:r>
              <a:rPr lang="en-US" sz="2800" dirty="0"/>
              <a:t>The advent of general purpose computers provided a vehicle for creating artificially intelligent entities.</a:t>
            </a:r>
          </a:p>
          <a:p>
            <a:pPr marL="631825" lvl="1" indent="-165100">
              <a:defRPr/>
            </a:pPr>
            <a:r>
              <a:rPr lang="en-US" dirty="0"/>
              <a:t>Used for solving general-purpose problems</a:t>
            </a:r>
          </a:p>
          <a:p>
            <a:pPr lvl="4">
              <a:defRPr/>
            </a:pPr>
            <a:endParaRPr lang="en-US" sz="1800" dirty="0"/>
          </a:p>
          <a:p>
            <a:pPr marL="282575" indent="-282575">
              <a:defRPr/>
            </a:pPr>
            <a:r>
              <a:rPr lang="en-US" sz="2800" dirty="0"/>
              <a:t>Which one is preferred? </a:t>
            </a:r>
          </a:p>
          <a:p>
            <a:pPr marL="685800" lvl="1" indent="-228600">
              <a:defRPr/>
            </a:pPr>
            <a:r>
              <a:rPr lang="en-US" dirty="0"/>
              <a:t>General purpose problem solving systems</a:t>
            </a:r>
          </a:p>
          <a:p>
            <a:pPr marL="685800" lvl="1" indent="-228600">
              <a:defRPr/>
            </a:pPr>
            <a:r>
              <a:rPr lang="en-US" dirty="0"/>
              <a:t>Domain specific systems</a:t>
            </a:r>
          </a:p>
        </p:txBody>
      </p:sp>
      <p:sp>
        <p:nvSpPr>
          <p:cNvPr id="4" name="Slide Number Placeholder 3"/>
          <p:cNvSpPr>
            <a:spLocks noGrp="1"/>
          </p:cNvSpPr>
          <p:nvPr>
            <p:ph type="sldNum" sz="quarter" idx="12"/>
          </p:nvPr>
        </p:nvSpPr>
        <p:spPr/>
        <p:txBody>
          <a:bodyPr/>
          <a:lstStyle/>
          <a:p>
            <a:fld id="{0D052BCC-206A-43AA-AD18-95F55FD845A4}" type="slidenum">
              <a:rPr lang="en-US" smtClean="0"/>
              <a:t>10</a:t>
            </a:fld>
            <a:endParaRPr lang="en-US"/>
          </a:p>
        </p:txBody>
      </p:sp>
    </p:spTree>
    <p:extLst>
      <p:ext uri="{BB962C8B-B14F-4D97-AF65-F5344CB8AC3E}">
        <p14:creationId xmlns:p14="http://schemas.microsoft.com/office/powerpoint/2010/main" val="280500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latin typeface="Times New Roman" panose="02020603050405020304" pitchFamily="18" charset="0"/>
                <a:cs typeface="Times New Roman" panose="02020603050405020304" pitchFamily="18" charset="0"/>
              </a:rPr>
              <a:t>AI History Cont’d</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994412"/>
              </p:ext>
            </p:extLst>
          </p:nvPr>
        </p:nvGraphicFramePr>
        <p:xfrm>
          <a:off x="457200" y="990600"/>
          <a:ext cx="8229600" cy="5217160"/>
        </p:xfrm>
        <a:graphic>
          <a:graphicData uri="http://schemas.openxmlformats.org/drawingml/2006/table">
            <a:tbl>
              <a:tblPr firstRow="1" bandRow="1">
                <a:tableStyleId>{5940675A-B579-460E-94D1-54222C63F5DA}</a:tableStyleId>
              </a:tblPr>
              <a:tblGrid>
                <a:gridCol w="2057400">
                  <a:extLst>
                    <a:ext uri="{9D8B030D-6E8A-4147-A177-3AD203B41FA5}">
                      <a16:colId xmlns="" xmlns:a16="http://schemas.microsoft.com/office/drawing/2014/main" val="20000"/>
                    </a:ext>
                  </a:extLst>
                </a:gridCol>
                <a:gridCol w="6172200">
                  <a:extLst>
                    <a:ext uri="{9D8B030D-6E8A-4147-A177-3AD203B41FA5}">
                      <a16:colId xmlns="" xmlns:a16="http://schemas.microsoft.com/office/drawing/2014/main" val="20001"/>
                    </a:ext>
                  </a:extLst>
                </a:gridCol>
              </a:tblGrid>
              <a:tr h="370840">
                <a:tc>
                  <a:txBody>
                    <a:bodyPr/>
                    <a:lstStyle/>
                    <a:p>
                      <a:r>
                        <a:rPr lang="en-US" b="1" dirty="0"/>
                        <a:t>Year</a:t>
                      </a:r>
                    </a:p>
                  </a:txBody>
                  <a:tcPr/>
                </a:tc>
                <a:tc>
                  <a:txBody>
                    <a:bodyPr/>
                    <a:lstStyle/>
                    <a:p>
                      <a:r>
                        <a:rPr lang="en-US" b="1" dirty="0"/>
                        <a:t>Description</a:t>
                      </a:r>
                    </a:p>
                  </a:txBody>
                  <a:tcPr/>
                </a:tc>
                <a:extLst>
                  <a:ext uri="{0D108BD9-81ED-4DB2-BD59-A6C34878D82A}">
                    <a16:rowId xmlns="" xmlns:a16="http://schemas.microsoft.com/office/drawing/2014/main" val="10000"/>
                  </a:ext>
                </a:extLst>
              </a:tr>
              <a:tr h="370840">
                <a:tc>
                  <a:txBody>
                    <a:bodyPr/>
                    <a:lstStyle/>
                    <a:p>
                      <a:r>
                        <a:rPr kumimoji="0" lang="en-US" sz="1800" kern="1200" dirty="0">
                          <a:solidFill>
                            <a:schemeClr val="tx1"/>
                          </a:solidFill>
                          <a:effectLst/>
                          <a:latin typeface="+mn-lt"/>
                          <a:ea typeface="+mn-ea"/>
                          <a:cs typeface="+mn-cs"/>
                        </a:rPr>
                        <a:t>1956 </a:t>
                      </a:r>
                      <a:endParaRPr lang="en-US" dirty="0"/>
                    </a:p>
                  </a:txBody>
                  <a:tcPr/>
                </a:tc>
                <a:tc>
                  <a:txBody>
                    <a:bodyPr/>
                    <a:lstStyle/>
                    <a:p>
                      <a:pPr algn="just"/>
                      <a:r>
                        <a:rPr kumimoji="0" lang="en-US" sz="1800" kern="1200" dirty="0">
                          <a:solidFill>
                            <a:schemeClr val="tx1"/>
                          </a:solidFill>
                          <a:effectLst/>
                          <a:latin typeface="+mn-lt"/>
                          <a:ea typeface="+mn-ea"/>
                          <a:cs typeface="+mn-cs"/>
                        </a:rPr>
                        <a:t>The term “artificial intelligence” is coined by John </a:t>
                      </a:r>
                      <a:r>
                        <a:rPr kumimoji="0" lang="en-US" sz="1800" kern="1200" dirty="0" err="1">
                          <a:solidFill>
                            <a:schemeClr val="tx1"/>
                          </a:solidFill>
                          <a:effectLst/>
                          <a:latin typeface="+mn-lt"/>
                          <a:ea typeface="+mn-ea"/>
                          <a:cs typeface="+mn-cs"/>
                        </a:rPr>
                        <a:t>McCharty</a:t>
                      </a:r>
                      <a:r>
                        <a:rPr kumimoji="0" lang="en-US" sz="1800" kern="1200" dirty="0">
                          <a:solidFill>
                            <a:schemeClr val="tx1"/>
                          </a:solidFill>
                          <a:effectLst/>
                          <a:latin typeface="+mn-lt"/>
                          <a:ea typeface="+mn-ea"/>
                          <a:cs typeface="+mn-cs"/>
                        </a:rPr>
                        <a:t> at a Dartmouth conference and AI is founded as an academic discipline</a:t>
                      </a:r>
                      <a:endParaRPr lang="en-US" dirty="0"/>
                    </a:p>
                  </a:txBody>
                  <a:tcPr/>
                </a:tc>
                <a:extLst>
                  <a:ext uri="{0D108BD9-81ED-4DB2-BD59-A6C34878D82A}">
                    <a16:rowId xmlns="" xmlns:a16="http://schemas.microsoft.com/office/drawing/2014/main" val="10001"/>
                  </a:ext>
                </a:extLst>
              </a:tr>
              <a:tr h="370840">
                <a:tc>
                  <a:txBody>
                    <a:bodyPr/>
                    <a:lstStyle/>
                    <a:p>
                      <a:r>
                        <a:rPr kumimoji="0" lang="en-US" sz="1800" kern="1200" dirty="0">
                          <a:solidFill>
                            <a:schemeClr val="tx1"/>
                          </a:solidFill>
                          <a:effectLst/>
                          <a:latin typeface="+mn-lt"/>
                          <a:ea typeface="+mn-ea"/>
                          <a:cs typeface="+mn-cs"/>
                        </a:rPr>
                        <a:t>1956–1974</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The golden years of AI enjoy government funding in promising, logic-based problem-solving approaches.</a:t>
                      </a:r>
                    </a:p>
                  </a:txBody>
                  <a:tcPr/>
                </a:tc>
                <a:extLst>
                  <a:ext uri="{0D108BD9-81ED-4DB2-BD59-A6C34878D82A}">
                    <a16:rowId xmlns="" xmlns:a16="http://schemas.microsoft.com/office/drawing/2014/main" val="10002"/>
                  </a:ext>
                </a:extLst>
              </a:tr>
              <a:tr h="370840">
                <a:tc>
                  <a:txBody>
                    <a:bodyPr/>
                    <a:lstStyle/>
                    <a:p>
                      <a:r>
                        <a:rPr kumimoji="0" lang="en-US" sz="1800" kern="1200" dirty="0">
                          <a:solidFill>
                            <a:schemeClr val="tx1"/>
                          </a:solidFill>
                          <a:effectLst/>
                          <a:latin typeface="+mn-lt"/>
                          <a:ea typeface="+mn-ea"/>
                          <a:cs typeface="+mn-cs"/>
                        </a:rPr>
                        <a:t>1974–1980</a:t>
                      </a:r>
                      <a:endParaRPr lang="en-US" dirty="0"/>
                    </a:p>
                  </a:txBody>
                  <a:tcPr/>
                </a:tc>
                <a:tc>
                  <a:txBody>
                    <a:bodyPr/>
                    <a:lstStyle/>
                    <a:p>
                      <a:pPr algn="just"/>
                      <a:r>
                        <a:rPr kumimoji="0" lang="en-US" sz="1800" kern="1200" dirty="0">
                          <a:solidFill>
                            <a:schemeClr val="tx1"/>
                          </a:solidFill>
                          <a:effectLst/>
                          <a:latin typeface="+mn-lt"/>
                          <a:ea typeface="+mn-ea"/>
                          <a:cs typeface="+mn-cs"/>
                        </a:rPr>
                        <a:t>Overly high expectations coupled with the limited capacities of AI programs leads to the first “AI winter”, with reduced funding and interest in AI research.</a:t>
                      </a:r>
                      <a:endParaRPr lang="en-US" dirty="0"/>
                    </a:p>
                  </a:txBody>
                  <a:tcPr/>
                </a:tc>
                <a:extLst>
                  <a:ext uri="{0D108BD9-81ED-4DB2-BD59-A6C34878D82A}">
                    <a16:rowId xmlns="" xmlns:a16="http://schemas.microsoft.com/office/drawing/2014/main" val="10003"/>
                  </a:ext>
                </a:extLst>
              </a:tr>
              <a:tr h="370840">
                <a:tc>
                  <a:txBody>
                    <a:bodyPr/>
                    <a:lstStyle/>
                    <a:p>
                      <a:r>
                        <a:rPr kumimoji="0" lang="en-US" sz="1800" kern="1200" dirty="0">
                          <a:solidFill>
                            <a:schemeClr val="tx1"/>
                          </a:solidFill>
                          <a:effectLst/>
                          <a:latin typeface="+mn-lt"/>
                          <a:ea typeface="+mn-ea"/>
                          <a:cs typeface="+mn-cs"/>
                        </a:rPr>
                        <a:t>1980–1987 </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The rise of knowledge-based expert systems brings new successes and a change in the focus of research and funding toward this form of AI.</a:t>
                      </a:r>
                    </a:p>
                  </a:txBody>
                  <a:tcPr/>
                </a:tc>
                <a:extLst>
                  <a:ext uri="{0D108BD9-81ED-4DB2-BD59-A6C34878D82A}">
                    <a16:rowId xmlns="" xmlns:a16="http://schemas.microsoft.com/office/drawing/2014/main" val="10004"/>
                  </a:ext>
                </a:extLst>
              </a:tr>
              <a:tr h="370840">
                <a:tc>
                  <a:txBody>
                    <a:bodyPr/>
                    <a:lstStyle/>
                    <a:p>
                      <a:r>
                        <a:rPr kumimoji="0" lang="en-US" sz="1800" kern="1200" dirty="0">
                          <a:solidFill>
                            <a:schemeClr val="tx1"/>
                          </a:solidFill>
                          <a:effectLst/>
                          <a:latin typeface="+mn-lt"/>
                          <a:ea typeface="+mn-ea"/>
                          <a:cs typeface="+mn-cs"/>
                        </a:rPr>
                        <a:t>1987–1993 </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The second “AI winter” starts with the sudden collapse of the specialized hardware industry in 1987. The AI hype brings with it negative perceptions by governments and investors, as expert systems show their limitations and prove expensive to update and maintain. </a:t>
                      </a:r>
                    </a:p>
                  </a:txBody>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0D052BCC-206A-43AA-AD18-95F55FD845A4}" type="slidenum">
              <a:rPr lang="en-US" smtClean="0"/>
              <a:t>11</a:t>
            </a:fld>
            <a:endParaRPr lang="en-US"/>
          </a:p>
        </p:txBody>
      </p:sp>
    </p:spTree>
    <p:extLst>
      <p:ext uri="{BB962C8B-B14F-4D97-AF65-F5344CB8AC3E}">
        <p14:creationId xmlns:p14="http://schemas.microsoft.com/office/powerpoint/2010/main" val="65518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36523"/>
          </a:xfrm>
        </p:spPr>
        <p:txBody>
          <a:bodyPr/>
          <a:lstStyle/>
          <a:p>
            <a:r>
              <a:rPr lang="en-US" b="1" dirty="0" smtClean="0">
                <a:latin typeface="Times New Roman" panose="02020603050405020304" pitchFamily="18" charset="0"/>
                <a:cs typeface="Times New Roman" panose="02020603050405020304" pitchFamily="18" charset="0"/>
              </a:rPr>
              <a:t>AI History Cont’d</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2123329"/>
              </p:ext>
            </p:extLst>
          </p:nvPr>
        </p:nvGraphicFramePr>
        <p:xfrm>
          <a:off x="457200" y="853440"/>
          <a:ext cx="8229600" cy="5852160"/>
        </p:xfrm>
        <a:graphic>
          <a:graphicData uri="http://schemas.openxmlformats.org/drawingml/2006/table">
            <a:tbl>
              <a:tblPr firstRow="1" bandRow="1">
                <a:tableStyleId>{5940675A-B579-460E-94D1-54222C63F5DA}</a:tableStyleId>
              </a:tblPr>
              <a:tblGrid>
                <a:gridCol w="2057400">
                  <a:extLst>
                    <a:ext uri="{9D8B030D-6E8A-4147-A177-3AD203B41FA5}">
                      <a16:colId xmlns="" xmlns:a16="http://schemas.microsoft.com/office/drawing/2014/main" val="20000"/>
                    </a:ext>
                  </a:extLst>
                </a:gridCol>
                <a:gridCol w="6172200">
                  <a:extLst>
                    <a:ext uri="{9D8B030D-6E8A-4147-A177-3AD203B41FA5}">
                      <a16:colId xmlns="" xmlns:a16="http://schemas.microsoft.com/office/drawing/2014/main" val="20001"/>
                    </a:ext>
                  </a:extLst>
                </a:gridCol>
              </a:tblGrid>
              <a:tr h="914400">
                <a:tc rowSpan="4">
                  <a:txBody>
                    <a:bodyPr/>
                    <a:lstStyle/>
                    <a:p>
                      <a:r>
                        <a:rPr lang="en-US" dirty="0"/>
                        <a:t>1993–2011 </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Optimism about AI returns and increases. New successes are marked with the help of increased computational power and AI becomes data-driven.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71628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In 1997, IBM’s </a:t>
                      </a:r>
                      <a:r>
                        <a:rPr kumimoji="0" lang="en-US" sz="1800" b="1" kern="1200" dirty="0" err="1">
                          <a:solidFill>
                            <a:srgbClr val="FF0000"/>
                          </a:solidFill>
                          <a:effectLst/>
                          <a:latin typeface="+mn-lt"/>
                          <a:ea typeface="+mn-ea"/>
                          <a:cs typeface="+mn-cs"/>
                        </a:rPr>
                        <a:t>DeepBlue</a:t>
                      </a:r>
                      <a:r>
                        <a:rPr kumimoji="0" lang="en-US" sz="1800" kern="1200" dirty="0">
                          <a:solidFill>
                            <a:schemeClr val="tx1"/>
                          </a:solidFill>
                          <a:effectLst/>
                          <a:latin typeface="+mn-lt"/>
                          <a:ea typeface="+mn-ea"/>
                          <a:cs typeface="+mn-cs"/>
                        </a:rPr>
                        <a:t> beats world champion Gary Kasparov at chess.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077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In 2002, Amazon uses automated systems to provide recommendations.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620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In 2011, Apple releases </a:t>
                      </a:r>
                      <a:r>
                        <a:rPr kumimoji="0" lang="en-US" sz="1800" b="1" kern="1200" dirty="0" err="1">
                          <a:solidFill>
                            <a:srgbClr val="FF0000"/>
                          </a:solidFill>
                          <a:effectLst/>
                          <a:latin typeface="+mn-lt"/>
                          <a:ea typeface="+mn-ea"/>
                          <a:cs typeface="+mn-cs"/>
                        </a:rPr>
                        <a:t>Siri</a:t>
                      </a:r>
                      <a:r>
                        <a:rPr kumimoji="0" lang="en-US" sz="1800" kern="1200" dirty="0">
                          <a:solidFill>
                            <a:schemeClr val="tx1"/>
                          </a:solidFill>
                          <a:effectLst/>
                          <a:latin typeface="+mn-lt"/>
                          <a:ea typeface="+mn-ea"/>
                          <a:cs typeface="+mn-cs"/>
                        </a:rPr>
                        <a:t> and IBM Watson beats two human champions at the TV quiz Jeopardy.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442884">
                <a:tc rowSpan="2">
                  <a:txBody>
                    <a:bodyPr/>
                    <a:lstStyle/>
                    <a:p>
                      <a:r>
                        <a:rPr kumimoji="0" lang="en-US" sz="1800" kern="1200" dirty="0">
                          <a:solidFill>
                            <a:schemeClr val="tx1"/>
                          </a:solidFill>
                          <a:effectLst/>
                          <a:latin typeface="+mn-lt"/>
                          <a:ea typeface="+mn-ea"/>
                          <a:cs typeface="+mn-cs"/>
                        </a:rPr>
                        <a:t>2012–today </a:t>
                      </a:r>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Increased availability of data, connectedness and computational power allow for breakthroughs in machine learning, mainly in neural networks and </a:t>
                      </a:r>
                      <a:r>
                        <a:rPr kumimoji="0" lang="en-US" sz="1800" b="1" kern="1200" dirty="0">
                          <a:solidFill>
                            <a:srgbClr val="FF0000"/>
                          </a:solidFill>
                          <a:effectLst/>
                          <a:latin typeface="+mn-lt"/>
                          <a:ea typeface="+mn-ea"/>
                          <a:cs typeface="+mn-cs"/>
                        </a:rPr>
                        <a:t>deep learning, </a:t>
                      </a:r>
                      <a:r>
                        <a:rPr kumimoji="0" lang="en-US" sz="1800" kern="1200" dirty="0">
                          <a:solidFill>
                            <a:schemeClr val="tx1"/>
                          </a:solidFill>
                          <a:effectLst/>
                          <a:latin typeface="+mn-lt"/>
                          <a:ea typeface="+mn-ea"/>
                          <a:cs typeface="+mn-cs"/>
                        </a:rPr>
                        <a:t>heralding a new era of increased funding and optimism about the AI potential.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117436">
                <a:tc vMerge="1">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tx1"/>
                          </a:solidFill>
                          <a:effectLst/>
                          <a:latin typeface="+mn-lt"/>
                          <a:ea typeface="+mn-ea"/>
                          <a:cs typeface="+mn-cs"/>
                        </a:rPr>
                        <a:t>In 2012, Google driverless cars navigate autonomously and in 2016 </a:t>
                      </a:r>
                      <a:r>
                        <a:rPr kumimoji="0" lang="en-US" sz="1800" b="1" kern="1200" dirty="0">
                          <a:solidFill>
                            <a:srgbClr val="FF0000"/>
                          </a:solidFill>
                          <a:effectLst/>
                          <a:latin typeface="+mn-lt"/>
                          <a:ea typeface="+mn-ea"/>
                          <a:cs typeface="+mn-cs"/>
                        </a:rPr>
                        <a:t>Google </a:t>
                      </a:r>
                      <a:r>
                        <a:rPr kumimoji="0" lang="en-US" sz="1800" b="1" kern="1200" dirty="0" err="1">
                          <a:solidFill>
                            <a:srgbClr val="FF0000"/>
                          </a:solidFill>
                          <a:effectLst/>
                          <a:latin typeface="+mn-lt"/>
                          <a:ea typeface="+mn-ea"/>
                          <a:cs typeface="+mn-cs"/>
                        </a:rPr>
                        <a:t>AlphaGo</a:t>
                      </a:r>
                      <a:r>
                        <a:rPr kumimoji="0" lang="en-US" sz="1800" b="1" kern="1200" dirty="0">
                          <a:solidFill>
                            <a:srgbClr val="FF0000"/>
                          </a:solidFill>
                          <a:effectLst/>
                          <a:latin typeface="+mn-lt"/>
                          <a:ea typeface="+mn-ea"/>
                          <a:cs typeface="+mn-cs"/>
                        </a:rPr>
                        <a:t> </a:t>
                      </a:r>
                      <a:r>
                        <a:rPr kumimoji="0" lang="en-US" sz="1800" kern="1200" dirty="0">
                          <a:solidFill>
                            <a:schemeClr val="tx1"/>
                          </a:solidFill>
                          <a:effectLst/>
                          <a:latin typeface="+mn-lt"/>
                          <a:ea typeface="+mn-ea"/>
                          <a:cs typeface="+mn-cs"/>
                        </a:rPr>
                        <a:t>beats a world champion in the complicated board game Go.</a:t>
                      </a:r>
                    </a:p>
                    <a:p>
                      <a:pPr algn="just"/>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0D052BCC-206A-43AA-AD18-95F55FD845A4}" type="slidenum">
              <a:rPr lang="en-US" smtClean="0"/>
              <a:t>12</a:t>
            </a:fld>
            <a:endParaRPr lang="en-US"/>
          </a:p>
        </p:txBody>
      </p:sp>
    </p:spTree>
    <p:extLst>
      <p:ext uri="{BB962C8B-B14F-4D97-AF65-F5344CB8AC3E}">
        <p14:creationId xmlns:p14="http://schemas.microsoft.com/office/powerpoint/2010/main" val="186883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002060"/>
                </a:solidFill>
                <a:latin typeface="Times New Roman" panose="02020603050405020304" pitchFamily="18" charset="0"/>
                <a:cs typeface="Times New Roman" panose="02020603050405020304" pitchFamily="18" charset="0"/>
              </a:rPr>
              <a:t>6. Types of AI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a:t>Based on the level of intelligence embedded into a machine AI is divided into </a:t>
            </a:r>
            <a:r>
              <a:rPr lang="en-US" dirty="0" smtClean="0"/>
              <a:t>three. T</a:t>
            </a:r>
            <a:r>
              <a:rPr lang="en-GB" dirty="0" smtClean="0"/>
              <a:t>he following three </a:t>
            </a:r>
            <a:r>
              <a:rPr lang="en-GB" dirty="0"/>
              <a:t>stages through which AI can evolve</a:t>
            </a:r>
            <a:endParaRPr lang="en-US" dirty="0"/>
          </a:p>
          <a:p>
            <a:pPr marL="514350" indent="-514350" algn="just">
              <a:buFont typeface="+mj-lt"/>
              <a:buAutoNum type="arabicPeriod"/>
            </a:pPr>
            <a:r>
              <a:rPr lang="en-US" b="1" dirty="0"/>
              <a:t>Artificial Narrow Intelligence (</a:t>
            </a:r>
            <a:r>
              <a:rPr lang="en-US" b="1" dirty="0">
                <a:solidFill>
                  <a:srgbClr val="FF0000"/>
                </a:solidFill>
              </a:rPr>
              <a:t>Weak AI or Narrow AI</a:t>
            </a:r>
          </a:p>
          <a:p>
            <a:pPr marL="514350" indent="-514350" algn="just">
              <a:buFont typeface="+mj-lt"/>
              <a:buAutoNum type="arabicPeriod"/>
            </a:pPr>
            <a:r>
              <a:rPr lang="en-US" b="1" dirty="0"/>
              <a:t>Artificial General Intelligence (</a:t>
            </a:r>
            <a:r>
              <a:rPr lang="en-US" b="1" dirty="0">
                <a:solidFill>
                  <a:srgbClr val="FF0000"/>
                </a:solidFill>
              </a:rPr>
              <a:t>General AI or Strong AI)</a:t>
            </a:r>
          </a:p>
          <a:p>
            <a:pPr marL="514350" indent="-514350" algn="just">
              <a:buFont typeface="+mj-lt"/>
              <a:buAutoNum type="arabicPeriod"/>
            </a:pPr>
            <a:r>
              <a:rPr lang="en-US" b="1" dirty="0"/>
              <a:t>Artificial Super Intelligence (</a:t>
            </a:r>
            <a:r>
              <a:rPr lang="en-US" b="1" dirty="0">
                <a:solidFill>
                  <a:srgbClr val="FF0000"/>
                </a:solidFill>
              </a:rPr>
              <a:t>Super AI</a:t>
            </a:r>
            <a:r>
              <a:rPr lang="en-US" b="1" dirty="0"/>
              <a:t>)</a:t>
            </a: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13</a:t>
            </a:fld>
            <a:endParaRPr lang="en-US"/>
          </a:p>
        </p:txBody>
      </p:sp>
    </p:spTree>
    <p:extLst>
      <p:ext uri="{BB962C8B-B14F-4D97-AF65-F5344CB8AC3E}">
        <p14:creationId xmlns:p14="http://schemas.microsoft.com/office/powerpoint/2010/main" val="166985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Types of Learning in </a:t>
            </a:r>
            <a:r>
              <a:rPr lang="en-US" b="1" dirty="0" smtClean="0">
                <a:solidFill>
                  <a:srgbClr val="002060"/>
                </a:solidFill>
                <a:latin typeface="Times New Roman" panose="02020603050405020304" pitchFamily="18" charset="0"/>
                <a:cs typeface="Times New Roman" panose="02020603050405020304" pitchFamily="18" charset="0"/>
              </a:rPr>
              <a:t>AI </a:t>
            </a:r>
            <a:r>
              <a:rPr lang="en-US" dirty="0" smtClean="0">
                <a:solidFill>
                  <a:srgbClr val="002060"/>
                </a:solidFill>
                <a:latin typeface="Times New Roman" panose="02020603050405020304" pitchFamily="18" charset="0"/>
                <a:cs typeface="Times New Roman" panose="02020603050405020304" pitchFamily="18" charset="0"/>
              </a:rPr>
              <a:t>Cont’d</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a:t>1.  </a:t>
            </a:r>
            <a:r>
              <a:rPr lang="en-US" b="1" dirty="0">
                <a:solidFill>
                  <a:srgbClr val="FF0000"/>
                </a:solidFill>
              </a:rPr>
              <a:t>Artificial Narrow Intelligence (Weak AI or Narrow AI)</a:t>
            </a:r>
          </a:p>
          <a:p>
            <a:pPr marL="880110" lvl="1" indent="-514350" algn="just"/>
            <a:r>
              <a:rPr lang="en-US" dirty="0"/>
              <a:t>a type of AI which is able to perform a dedicated task with intelligence.</a:t>
            </a:r>
          </a:p>
          <a:p>
            <a:pPr marL="880110" lvl="1" indent="-514350" algn="just"/>
            <a:r>
              <a:rPr lang="en-US" dirty="0"/>
              <a:t>The most common and currently available.</a:t>
            </a:r>
          </a:p>
          <a:p>
            <a:pPr marL="880110" lvl="1" indent="-514350" algn="just"/>
            <a:r>
              <a:rPr lang="en-US" dirty="0"/>
              <a:t>It is only trained for one specific task, cannot perform beyond its field or limitations</a:t>
            </a:r>
          </a:p>
          <a:p>
            <a:pPr marL="365760" lvl="1" indent="0" algn="just">
              <a:buNone/>
            </a:pPr>
            <a:r>
              <a:rPr lang="en-US" b="1" dirty="0">
                <a:solidFill>
                  <a:srgbClr val="FF0000"/>
                </a:solidFill>
              </a:rPr>
              <a:t>Example of narrow AI</a:t>
            </a:r>
          </a:p>
          <a:p>
            <a:pPr lvl="1"/>
            <a:r>
              <a:rPr lang="en-US" dirty="0"/>
              <a:t>Playing chess, </a:t>
            </a:r>
          </a:p>
          <a:p>
            <a:pPr lvl="1"/>
            <a:r>
              <a:rPr lang="en-US" dirty="0"/>
              <a:t>Purchasing suggestions on e-commerce site, </a:t>
            </a:r>
          </a:p>
          <a:p>
            <a:pPr lvl="1"/>
            <a:r>
              <a:rPr lang="en-US" dirty="0"/>
              <a:t>Self-driving cars, </a:t>
            </a:r>
          </a:p>
          <a:p>
            <a:pPr lvl="1"/>
            <a:r>
              <a:rPr lang="en-US" dirty="0"/>
              <a:t>Speech recognition, and </a:t>
            </a:r>
          </a:p>
          <a:p>
            <a:pPr lvl="1"/>
            <a:r>
              <a:rPr lang="en-US" dirty="0"/>
              <a:t>Image recognition.</a:t>
            </a:r>
          </a:p>
          <a:p>
            <a:pPr marL="708660" lvl="1" indent="-342900" algn="just"/>
            <a:endParaRPr lang="en-US" b="1" dirty="0"/>
          </a:p>
        </p:txBody>
      </p:sp>
      <p:sp>
        <p:nvSpPr>
          <p:cNvPr id="4" name="Slide Number Placeholder 3"/>
          <p:cNvSpPr>
            <a:spLocks noGrp="1"/>
          </p:cNvSpPr>
          <p:nvPr>
            <p:ph type="sldNum" sz="quarter" idx="12"/>
          </p:nvPr>
        </p:nvSpPr>
        <p:spPr/>
        <p:txBody>
          <a:bodyPr/>
          <a:lstStyle/>
          <a:p>
            <a:fld id="{0D052BCC-206A-43AA-AD18-95F55FD845A4}" type="slidenum">
              <a:rPr lang="en-US" smtClean="0"/>
              <a:t>14</a:t>
            </a:fld>
            <a:endParaRPr lang="en-US"/>
          </a:p>
        </p:txBody>
      </p:sp>
    </p:spTree>
    <p:extLst>
      <p:ext uri="{BB962C8B-B14F-4D97-AF65-F5344CB8AC3E}">
        <p14:creationId xmlns:p14="http://schemas.microsoft.com/office/powerpoint/2010/main" val="328776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Types of Learning in </a:t>
            </a:r>
            <a:r>
              <a:rPr lang="en-US" b="1" dirty="0" smtClean="0">
                <a:solidFill>
                  <a:srgbClr val="002060"/>
                </a:solidFill>
                <a:latin typeface="Times New Roman" panose="02020603050405020304" pitchFamily="18" charset="0"/>
                <a:cs typeface="Times New Roman" panose="02020603050405020304" pitchFamily="18" charset="0"/>
              </a:rPr>
              <a:t>AI </a:t>
            </a:r>
            <a:r>
              <a:rPr lang="en-US" dirty="0" smtClean="0">
                <a:solidFill>
                  <a:srgbClr val="002060"/>
                </a:solidFill>
                <a:latin typeface="Times New Roman" panose="02020603050405020304" pitchFamily="18" charset="0"/>
                <a:cs typeface="Times New Roman" panose="02020603050405020304" pitchFamily="18" charset="0"/>
              </a:rPr>
              <a:t>Cont’d</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b="1" dirty="0">
                <a:solidFill>
                  <a:srgbClr val="FF0000"/>
                </a:solidFill>
              </a:rPr>
              <a:t>2. Artificial General Intelligence (General AI or Strong AI)</a:t>
            </a:r>
          </a:p>
          <a:p>
            <a:pPr marL="880110" lvl="1" indent="-514350" algn="just"/>
            <a:r>
              <a:rPr lang="en-US" dirty="0" smtClean="0"/>
              <a:t>A </a:t>
            </a:r>
            <a:r>
              <a:rPr lang="en-US" dirty="0"/>
              <a:t>type of intelligence which could perform any intellectual task with efficiency like a human. </a:t>
            </a:r>
          </a:p>
          <a:p>
            <a:pPr marL="880110" lvl="1" indent="-514350" algn="just"/>
            <a:r>
              <a:rPr lang="en-US" dirty="0"/>
              <a:t>The idea is to make a system which could be smarter and think like a human by its own.</a:t>
            </a:r>
          </a:p>
          <a:p>
            <a:pPr marL="880110" lvl="1" indent="-514350" algn="just"/>
            <a:r>
              <a:rPr lang="en-US" dirty="0"/>
              <a:t>General AI systems are still under research.</a:t>
            </a:r>
            <a:endParaRPr lang="en-US" b="1"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15</a:t>
            </a:fld>
            <a:endParaRPr lang="en-US"/>
          </a:p>
        </p:txBody>
      </p:sp>
    </p:spTree>
    <p:extLst>
      <p:ext uri="{BB962C8B-B14F-4D97-AF65-F5344CB8AC3E}">
        <p14:creationId xmlns:p14="http://schemas.microsoft.com/office/powerpoint/2010/main" val="57348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Types of Learning in </a:t>
            </a:r>
            <a:r>
              <a:rPr lang="en-US" b="1" dirty="0" smtClean="0">
                <a:solidFill>
                  <a:srgbClr val="002060"/>
                </a:solidFill>
                <a:latin typeface="Times New Roman" panose="02020603050405020304" pitchFamily="18" charset="0"/>
                <a:cs typeface="Times New Roman" panose="02020603050405020304" pitchFamily="18" charset="0"/>
              </a:rPr>
              <a:t>AI </a:t>
            </a:r>
            <a:r>
              <a:rPr lang="en-US" dirty="0" smtClean="0">
                <a:solidFill>
                  <a:srgbClr val="002060"/>
                </a:solidFill>
                <a:latin typeface="Times New Roman" panose="02020603050405020304" pitchFamily="18" charset="0"/>
                <a:cs typeface="Times New Roman" panose="02020603050405020304" pitchFamily="18" charset="0"/>
              </a:rPr>
              <a:t>Cont’d</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b="1" dirty="0">
                <a:solidFill>
                  <a:srgbClr val="FF0000"/>
                </a:solidFill>
              </a:rPr>
              <a:t>3.  Artificial Super Intelligence (Super AI)</a:t>
            </a:r>
          </a:p>
          <a:p>
            <a:pPr marL="880110" lvl="1" indent="-514350" algn="just"/>
            <a:r>
              <a:rPr lang="en-US" dirty="0"/>
              <a:t>a level of Intelligence of Systems at which machines could surpass human intelligence, and can perform any task better than human with cognitive properties.</a:t>
            </a:r>
          </a:p>
          <a:p>
            <a:pPr marL="880110" lvl="1" indent="-514350" algn="just"/>
            <a:r>
              <a:rPr lang="en-US" dirty="0"/>
              <a:t>an outcome of general AI.</a:t>
            </a:r>
          </a:p>
          <a:p>
            <a:pPr marL="880110" lvl="1" indent="-514350" algn="just"/>
            <a:r>
              <a:rPr lang="en-US" dirty="0"/>
              <a:t>Characteristics of strong AI include </a:t>
            </a:r>
            <a:r>
              <a:rPr lang="en-US" b="1" dirty="0"/>
              <a:t>the ability to think</a:t>
            </a:r>
            <a:r>
              <a:rPr lang="en-US" dirty="0"/>
              <a:t>, </a:t>
            </a:r>
            <a:r>
              <a:rPr lang="en-US" b="1" dirty="0"/>
              <a:t>to reason</a:t>
            </a:r>
            <a:r>
              <a:rPr lang="en-US" dirty="0"/>
              <a:t>, </a:t>
            </a:r>
            <a:r>
              <a:rPr lang="en-US" b="1" dirty="0"/>
              <a:t>solve the puzzle</a:t>
            </a:r>
            <a:r>
              <a:rPr lang="en-US" dirty="0"/>
              <a:t>, </a:t>
            </a:r>
            <a:r>
              <a:rPr lang="en-US" b="1" dirty="0"/>
              <a:t>make judgments</a:t>
            </a:r>
            <a:r>
              <a:rPr lang="en-US" dirty="0"/>
              <a:t>, </a:t>
            </a:r>
            <a:r>
              <a:rPr lang="en-US" b="1" dirty="0"/>
              <a:t>plan</a:t>
            </a:r>
            <a:r>
              <a:rPr lang="en-US" dirty="0"/>
              <a:t>, </a:t>
            </a:r>
            <a:r>
              <a:rPr lang="en-US" b="1" dirty="0"/>
              <a:t>learn</a:t>
            </a:r>
            <a:r>
              <a:rPr lang="en-US" dirty="0"/>
              <a:t>, and </a:t>
            </a:r>
            <a:r>
              <a:rPr lang="en-US" b="1" dirty="0"/>
              <a:t>communicate</a:t>
            </a:r>
            <a:r>
              <a:rPr lang="en-US" dirty="0"/>
              <a:t> by its own.</a:t>
            </a:r>
          </a:p>
          <a:p>
            <a:pPr marL="880110" lvl="1" indent="-514350" algn="just"/>
            <a:r>
              <a:rPr lang="en-US" dirty="0"/>
              <a:t>Development of such systems in real is still world changing task.</a:t>
            </a:r>
            <a:endParaRPr lang="en-US" b="1"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16</a:t>
            </a:fld>
            <a:endParaRPr lang="en-US"/>
          </a:p>
        </p:txBody>
      </p:sp>
    </p:spTree>
    <p:extLst>
      <p:ext uri="{BB962C8B-B14F-4D97-AF65-F5344CB8AC3E}">
        <p14:creationId xmlns:p14="http://schemas.microsoft.com/office/powerpoint/2010/main" val="1471833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Types of Learning in AI Cont’d</a:t>
            </a:r>
          </a:p>
        </p:txBody>
      </p:sp>
      <p:sp>
        <p:nvSpPr>
          <p:cNvPr id="3" name="Content Placeholder 2"/>
          <p:cNvSpPr>
            <a:spLocks noGrp="1"/>
          </p:cNvSpPr>
          <p:nvPr>
            <p:ph idx="1"/>
          </p:nvPr>
        </p:nvSpPr>
        <p:spPr/>
        <p:txBody>
          <a:bodyPr/>
          <a:lstStyle/>
          <a:p>
            <a:r>
              <a:rPr lang="en-US" dirty="0"/>
              <a:t>Based on capabilities</a:t>
            </a:r>
          </a:p>
          <a:p>
            <a:pPr marL="850392" lvl="1" indent="-457200" algn="just">
              <a:buFont typeface="+mj-lt"/>
              <a:buAutoNum type="arabicPeriod"/>
            </a:pPr>
            <a:r>
              <a:rPr lang="en-US" b="1" dirty="0">
                <a:solidFill>
                  <a:srgbClr val="FF0000"/>
                </a:solidFill>
              </a:rPr>
              <a:t>Reactive Machines</a:t>
            </a:r>
            <a:r>
              <a:rPr lang="en-US" dirty="0">
                <a:solidFill>
                  <a:srgbClr val="FF0000"/>
                </a:solidFill>
              </a:rPr>
              <a:t>: </a:t>
            </a:r>
            <a:r>
              <a:rPr lang="en-US" dirty="0"/>
              <a:t>Purely reactive machines are the most basic types of Artificial Intelligence. Such AI systems do not store memories or past experiences for future actions. These machines only focus on current scenarios and react on it as per possible best action. </a:t>
            </a:r>
          </a:p>
          <a:p>
            <a:pPr lvl="1" algn="just"/>
            <a:r>
              <a:rPr lang="en-US" dirty="0">
                <a:solidFill>
                  <a:srgbClr val="FF0000"/>
                </a:solidFill>
              </a:rPr>
              <a:t>IBM's Deep Blue</a:t>
            </a:r>
            <a:r>
              <a:rPr lang="en-US" dirty="0"/>
              <a:t> system and </a:t>
            </a:r>
            <a:r>
              <a:rPr lang="en-US" dirty="0">
                <a:solidFill>
                  <a:srgbClr val="FF0000"/>
                </a:solidFill>
              </a:rPr>
              <a:t>Google’s </a:t>
            </a:r>
            <a:r>
              <a:rPr lang="en-US" dirty="0" err="1">
                <a:solidFill>
                  <a:srgbClr val="FF0000"/>
                </a:solidFill>
              </a:rPr>
              <a:t>AlphaGo</a:t>
            </a:r>
            <a:r>
              <a:rPr lang="en-US" dirty="0">
                <a:solidFill>
                  <a:srgbClr val="FF0000"/>
                </a:solidFill>
              </a:rPr>
              <a:t> </a:t>
            </a:r>
            <a:r>
              <a:rPr lang="en-US" dirty="0"/>
              <a:t>is an example of reactive machines. </a:t>
            </a:r>
          </a:p>
        </p:txBody>
      </p:sp>
      <p:sp>
        <p:nvSpPr>
          <p:cNvPr id="4" name="Slide Number Placeholder 3"/>
          <p:cNvSpPr>
            <a:spLocks noGrp="1"/>
          </p:cNvSpPr>
          <p:nvPr>
            <p:ph type="sldNum" sz="quarter" idx="12"/>
          </p:nvPr>
        </p:nvSpPr>
        <p:spPr/>
        <p:txBody>
          <a:bodyPr/>
          <a:lstStyle/>
          <a:p>
            <a:fld id="{0D052BCC-206A-43AA-AD18-95F55FD845A4}" type="slidenum">
              <a:rPr lang="en-US" smtClean="0"/>
              <a:t>17</a:t>
            </a:fld>
            <a:endParaRPr lang="en-US"/>
          </a:p>
        </p:txBody>
      </p:sp>
    </p:spTree>
    <p:extLst>
      <p:ext uri="{BB962C8B-B14F-4D97-AF65-F5344CB8AC3E}">
        <p14:creationId xmlns:p14="http://schemas.microsoft.com/office/powerpoint/2010/main" val="3183188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a:solidFill>
                  <a:srgbClr val="002060"/>
                </a:solidFill>
                <a:latin typeface="Times New Roman" panose="02020603050405020304" pitchFamily="18" charset="0"/>
                <a:cs typeface="Times New Roman" panose="02020603050405020304" pitchFamily="18" charset="0"/>
              </a:rPr>
              <a:t>Types of Learning in AI </a:t>
            </a:r>
            <a:r>
              <a:rPr lang="en-US" b="1" dirty="0" smtClean="0">
                <a:solidFill>
                  <a:srgbClr val="002060"/>
                </a:solidFill>
                <a:latin typeface="Times New Roman" panose="02020603050405020304" pitchFamily="18" charset="0"/>
                <a:cs typeface="Times New Roman" panose="02020603050405020304" pitchFamily="18" charset="0"/>
              </a:rPr>
              <a:t>Cont’d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93192" lvl="1" indent="0" algn="just">
              <a:buNone/>
            </a:pPr>
            <a:r>
              <a:rPr lang="en-US" dirty="0">
                <a:solidFill>
                  <a:srgbClr val="FF0000"/>
                </a:solidFill>
              </a:rPr>
              <a:t>2. </a:t>
            </a:r>
            <a:r>
              <a:rPr lang="en-US" b="1" dirty="0">
                <a:solidFill>
                  <a:srgbClr val="FF0000"/>
                </a:solidFill>
              </a:rPr>
              <a:t>Limited Memory</a:t>
            </a:r>
            <a:r>
              <a:rPr lang="en-US" dirty="0"/>
              <a:t>: Limited memory machines can store past experiences or some data for a short period of time. These machines can use stored data for a limited time period only. </a:t>
            </a:r>
          </a:p>
          <a:p>
            <a:pPr lvl="1" algn="just"/>
            <a:r>
              <a:rPr lang="en-US" dirty="0"/>
              <a:t>Self-driving cars are one of the best examples of Limited Memory systems. These cars can store recent speed of nearby cars, the distance of other cars, speed limit, and other information to navigate the road. </a:t>
            </a:r>
          </a:p>
          <a:p>
            <a:pPr marL="393192" lvl="1" indent="0" algn="just">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18</a:t>
            </a:fld>
            <a:endParaRPr lang="en-US"/>
          </a:p>
        </p:txBody>
      </p:sp>
    </p:spTree>
    <p:extLst>
      <p:ext uri="{BB962C8B-B14F-4D97-AF65-F5344CB8AC3E}">
        <p14:creationId xmlns:p14="http://schemas.microsoft.com/office/powerpoint/2010/main" val="1093091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Types of Learning in AI Cont’d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93192" lvl="1" indent="0" algn="just">
              <a:buNone/>
            </a:pPr>
            <a:r>
              <a:rPr lang="en-US" b="1" dirty="0">
                <a:solidFill>
                  <a:srgbClr val="FF0000"/>
                </a:solidFill>
              </a:rPr>
              <a:t>3. Theory of Mind</a:t>
            </a:r>
            <a:r>
              <a:rPr lang="en-US" dirty="0">
                <a:solidFill>
                  <a:srgbClr val="FF0000"/>
                </a:solidFill>
              </a:rPr>
              <a:t>: </a:t>
            </a:r>
            <a:r>
              <a:rPr lang="en-US" dirty="0"/>
              <a:t>Theory of Mind AI should understand the human emotions, people, beliefs, and be able to interact socially like humans. This type of AI machines are still not developed, but researchers are making lots of efforts and improvement for developing such AI machines. </a:t>
            </a:r>
          </a:p>
          <a:p>
            <a:pPr lvl="1" algn="just"/>
            <a:r>
              <a:rPr lang="en-US" i="1" dirty="0"/>
              <a:t>Sophia</a:t>
            </a:r>
            <a:r>
              <a:rPr lang="en-US" dirty="0"/>
              <a:t> – the humanoid robot is one example of such effort where a number of young Ethiopians have contributed on the development.[</a:t>
            </a:r>
          </a:p>
        </p:txBody>
      </p:sp>
      <p:sp>
        <p:nvSpPr>
          <p:cNvPr id="4" name="Slide Number Placeholder 3"/>
          <p:cNvSpPr>
            <a:spLocks noGrp="1"/>
          </p:cNvSpPr>
          <p:nvPr>
            <p:ph type="sldNum" sz="quarter" idx="12"/>
          </p:nvPr>
        </p:nvSpPr>
        <p:spPr/>
        <p:txBody>
          <a:bodyPr/>
          <a:lstStyle/>
          <a:p>
            <a:fld id="{0D052BCC-206A-43AA-AD18-95F55FD845A4}" type="slidenum">
              <a:rPr lang="en-US" smtClean="0"/>
              <a:t>19</a:t>
            </a:fld>
            <a:endParaRPr lang="en-US"/>
          </a:p>
        </p:txBody>
      </p:sp>
    </p:spTree>
    <p:extLst>
      <p:ext uri="{BB962C8B-B14F-4D97-AF65-F5344CB8AC3E}">
        <p14:creationId xmlns:p14="http://schemas.microsoft.com/office/powerpoint/2010/main" val="42209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Topics Covered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Definitions of AI</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Introduction of AI</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Examples of Technologies that uses AI</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Basic Components of AI</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History of AI</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Types of AI</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Three types of learning that AI does</a:t>
            </a:r>
          </a:p>
          <a:p>
            <a:pPr marL="514350" indent="-514350">
              <a:buAutoNum type="arabicPeriod"/>
            </a:pPr>
            <a:r>
              <a:rPr lang="en-US" b="1" dirty="0" smtClean="0">
                <a:solidFill>
                  <a:srgbClr val="C00000"/>
                </a:solidFill>
                <a:latin typeface="Times New Roman" panose="02020603050405020304" pitchFamily="18" charset="0"/>
                <a:cs typeface="Times New Roman" panose="02020603050405020304" pitchFamily="18" charset="0"/>
              </a:rPr>
              <a:t>Branches of AI</a:t>
            </a:r>
          </a:p>
          <a:p>
            <a:pPr marL="514350" indent="-514350">
              <a:buFont typeface="Wingdings 2"/>
              <a:buAutoNum type="arabicPeriod"/>
            </a:pPr>
            <a:r>
              <a:rPr lang="en-US" b="1" dirty="0">
                <a:solidFill>
                  <a:srgbClr val="C00000"/>
                </a:solidFill>
                <a:latin typeface="Times New Roman" panose="02020603050405020304" pitchFamily="18" charset="0"/>
                <a:cs typeface="Times New Roman" panose="02020603050405020304" pitchFamily="18" charset="0"/>
              </a:rPr>
              <a:t>Applications of </a:t>
            </a:r>
            <a:r>
              <a:rPr lang="en-US" b="1" dirty="0" smtClean="0">
                <a:solidFill>
                  <a:srgbClr val="C00000"/>
                </a:solidFill>
                <a:latin typeface="Times New Roman" panose="02020603050405020304" pitchFamily="18" charset="0"/>
                <a:cs typeface="Times New Roman" panose="02020603050405020304" pitchFamily="18" charset="0"/>
              </a:rPr>
              <a:t>AI</a:t>
            </a:r>
          </a:p>
          <a:p>
            <a:pPr marL="514350" indent="-514350">
              <a:buFont typeface="Wingdings 2"/>
              <a:buAutoNum type="arabicPeriod"/>
            </a:pPr>
            <a:r>
              <a:rPr lang="en-US" b="1" dirty="0" smtClean="0">
                <a:solidFill>
                  <a:srgbClr val="C00000"/>
                </a:solidFill>
                <a:latin typeface="Times New Roman" panose="02020603050405020304" pitchFamily="18" charset="0"/>
                <a:cs typeface="Times New Roman" panose="02020603050405020304" pitchFamily="18" charset="0"/>
              </a:rPr>
              <a:t>AI Tools</a:t>
            </a:r>
            <a:endParaRPr lang="en-US" b="1" dirty="0">
              <a:solidFill>
                <a:srgbClr val="C00000"/>
              </a:solidFill>
              <a:latin typeface="Times New Roman" panose="02020603050405020304" pitchFamily="18" charset="0"/>
              <a:cs typeface="Times New Roman" panose="02020603050405020304" pitchFamily="18" charset="0"/>
            </a:endParaRP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a:t>
            </a:fld>
            <a:endParaRPr lang="en-US"/>
          </a:p>
        </p:txBody>
      </p:sp>
    </p:spTree>
    <p:extLst>
      <p:ext uri="{BB962C8B-B14F-4D97-AF65-F5344CB8AC3E}">
        <p14:creationId xmlns:p14="http://schemas.microsoft.com/office/powerpoint/2010/main" val="87272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Types of Learning in AI </a:t>
            </a:r>
            <a:r>
              <a:rPr lang="en-US" dirty="0" smtClean="0">
                <a:solidFill>
                  <a:srgbClr val="002060"/>
                </a:solidFill>
                <a:latin typeface="Times New Roman" panose="02020603050405020304" pitchFamily="18" charset="0"/>
                <a:cs typeface="Times New Roman" panose="02020603050405020304" pitchFamily="18" charset="0"/>
              </a:rPr>
              <a:t>Cont’d</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93192" lvl="1" indent="0" algn="just">
              <a:buNone/>
            </a:pPr>
            <a:r>
              <a:rPr lang="en-US" b="1" dirty="0">
                <a:solidFill>
                  <a:srgbClr val="FF0000"/>
                </a:solidFill>
              </a:rPr>
              <a:t>4. Self–Awareness: </a:t>
            </a:r>
            <a:r>
              <a:rPr lang="en-US" dirty="0"/>
              <a:t>Self-awareness AI is the future of Artificial Intelligence. These machines will be super intelligent, and will have their own consciousness, sentiments, and self-awareness. These machines will be smarter than human mind. </a:t>
            </a:r>
          </a:p>
          <a:p>
            <a:pPr lvl="1" algn="just"/>
            <a:r>
              <a:rPr lang="en-US" b="1" dirty="0">
                <a:solidFill>
                  <a:srgbClr val="FF0000"/>
                </a:solidFill>
              </a:rPr>
              <a:t>Self-Awareness AI </a:t>
            </a:r>
            <a:r>
              <a:rPr lang="en-US" dirty="0"/>
              <a:t>does not exist in reality still and it is a hypothetical concept.</a:t>
            </a:r>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20</a:t>
            </a:fld>
            <a:endParaRPr lang="en-US"/>
          </a:p>
        </p:txBody>
      </p:sp>
    </p:spTree>
    <p:extLst>
      <p:ext uri="{BB962C8B-B14F-4D97-AF65-F5344CB8AC3E}">
        <p14:creationId xmlns:p14="http://schemas.microsoft.com/office/powerpoint/2010/main" val="48320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Times New Roman" panose="02020603050405020304" pitchFamily="18" charset="0"/>
                <a:cs typeface="Times New Roman" panose="02020603050405020304" pitchFamily="18" charset="0"/>
              </a:rPr>
              <a:t>7. Three types of Learning that AI does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GB" b="1" dirty="0" smtClean="0">
                <a:solidFill>
                  <a:srgbClr val="FF0000"/>
                </a:solidFill>
              </a:rPr>
              <a:t>1. Supervised </a:t>
            </a:r>
            <a:r>
              <a:rPr lang="en-GB" b="1" dirty="0">
                <a:solidFill>
                  <a:srgbClr val="FF0000"/>
                </a:solidFill>
              </a:rPr>
              <a:t>Learning:</a:t>
            </a:r>
            <a:r>
              <a:rPr lang="en-GB" dirty="0">
                <a:solidFill>
                  <a:srgbClr val="FF0000"/>
                </a:solidFill>
              </a:rPr>
              <a:t> </a:t>
            </a:r>
            <a:r>
              <a:rPr lang="en-GB" dirty="0"/>
              <a:t>The machine has a “</a:t>
            </a:r>
            <a:r>
              <a:rPr lang="en-GB" dirty="0">
                <a:solidFill>
                  <a:srgbClr val="FF0000"/>
                </a:solidFill>
              </a:rPr>
              <a:t>teacher</a:t>
            </a:r>
            <a:r>
              <a:rPr lang="en-GB" dirty="0"/>
              <a:t>” who guides it by providing sample inputs along with the desired output. The machine then maps the inputs and the outputs. </a:t>
            </a:r>
            <a:r>
              <a:rPr lang="en-GB" dirty="0">
                <a:solidFill>
                  <a:srgbClr val="FF0000"/>
                </a:solidFill>
              </a:rPr>
              <a:t>This is similar to how we teach very young children with picture books. </a:t>
            </a:r>
            <a:r>
              <a:rPr lang="en-GB" dirty="0"/>
              <a:t>According to Yann LeCun, all of the AI machines we have today have used this form of learning (from speech recognition to self-driving cars).</a:t>
            </a:r>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21</a:t>
            </a:fld>
            <a:endParaRPr lang="en-US"/>
          </a:p>
        </p:txBody>
      </p:sp>
    </p:spTree>
    <p:extLst>
      <p:ext uri="{BB962C8B-B14F-4D97-AF65-F5344CB8AC3E}">
        <p14:creationId xmlns:p14="http://schemas.microsoft.com/office/powerpoint/2010/main" val="1057182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Three types of Learning that AI </a:t>
            </a:r>
            <a:r>
              <a:rPr lang="en-GB" b="1" dirty="0" smtClean="0">
                <a:latin typeface="Times New Roman" panose="02020603050405020304" pitchFamily="18" charset="0"/>
                <a:cs typeface="Times New Roman" panose="02020603050405020304" pitchFamily="18" charset="0"/>
              </a:rPr>
              <a:t>does contd…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GB" b="1" dirty="0" smtClean="0">
                <a:solidFill>
                  <a:srgbClr val="FF0000"/>
                </a:solidFill>
              </a:rPr>
              <a:t>2. Unsupervised </a:t>
            </a:r>
            <a:r>
              <a:rPr lang="en-GB" b="1" dirty="0">
                <a:solidFill>
                  <a:srgbClr val="FF0000"/>
                </a:solidFill>
              </a:rPr>
              <a:t>Learning</a:t>
            </a:r>
            <a:r>
              <a:rPr lang="en-GB" dirty="0">
                <a:solidFill>
                  <a:srgbClr val="FF0000"/>
                </a:solidFill>
              </a:rPr>
              <a:t>: </a:t>
            </a:r>
            <a:r>
              <a:rPr lang="en-GB" dirty="0"/>
              <a:t>This is the most important and most difficult type of learning and would be better titled Predictive Learning. In this case the machine is not given any labels for its inputs and needs to “figure out” the structure on its own. This is similar to how babies learn early in life. For example they learn that if an object in space is not supported it will fall</a:t>
            </a:r>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22</a:t>
            </a:fld>
            <a:endParaRPr lang="en-US"/>
          </a:p>
        </p:txBody>
      </p:sp>
    </p:spTree>
    <p:extLst>
      <p:ext uri="{BB962C8B-B14F-4D97-AF65-F5344CB8AC3E}">
        <p14:creationId xmlns:p14="http://schemas.microsoft.com/office/powerpoint/2010/main" val="138149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Three types of Learning that AI does contd…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GB" b="1" dirty="0" smtClean="0">
                <a:solidFill>
                  <a:srgbClr val="FF0000"/>
                </a:solidFill>
              </a:rPr>
              <a:t>3.Reinforcement </a:t>
            </a:r>
            <a:r>
              <a:rPr lang="en-GB" b="1" dirty="0">
                <a:solidFill>
                  <a:srgbClr val="FF0000"/>
                </a:solidFill>
              </a:rPr>
              <a:t>Learning: </a:t>
            </a:r>
            <a:r>
              <a:rPr lang="en-GB" dirty="0"/>
              <a:t>Yann LeCun believes this plays a relatively minor role in training AI and is similar to training an animal. When the animal displays a desired behavior it is given a reward. </a:t>
            </a:r>
            <a:r>
              <a:rPr lang="en-GB" dirty="0" smtClean="0"/>
              <a:t>reinforcement </a:t>
            </a:r>
            <a:r>
              <a:rPr lang="en-GB" dirty="0"/>
              <a:t>learning is defined as </a:t>
            </a:r>
            <a:r>
              <a:rPr lang="en-GB" dirty="0">
                <a:hlinkClick r:id="rId2"/>
              </a:rPr>
              <a:t>“</a:t>
            </a:r>
            <a:r>
              <a:rPr lang="en-GB" b="1" dirty="0">
                <a:hlinkClick r:id="rId2"/>
              </a:rPr>
              <a:t>a computer program interacts with a dynamic environment in which it must perform a certain goal (such as driving a vehicle), without a teacher explicitly telling it whether it has come close to its goal</a:t>
            </a:r>
            <a:r>
              <a:rPr lang="en-GB" dirty="0">
                <a:hlinkClick r:id="rId2"/>
              </a:rPr>
              <a:t>. “</a:t>
            </a:r>
            <a:endParaRPr lang="en-GB" dirty="0"/>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23</a:t>
            </a:fld>
            <a:endParaRPr lang="en-US"/>
          </a:p>
        </p:txBody>
      </p:sp>
    </p:spTree>
    <p:extLst>
      <p:ext uri="{BB962C8B-B14F-4D97-AF65-F5344CB8AC3E}">
        <p14:creationId xmlns:p14="http://schemas.microsoft.com/office/powerpoint/2010/main" val="4162512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Other learning problems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fontAlgn="base">
              <a:buNone/>
            </a:pPr>
            <a:r>
              <a:rPr lang="en-GB" b="1" dirty="0">
                <a:solidFill>
                  <a:srgbClr val="FF0000"/>
                </a:solidFill>
              </a:rPr>
              <a:t>Hybrid Learning Problems</a:t>
            </a:r>
            <a:endParaRPr lang="en-GB" dirty="0">
              <a:solidFill>
                <a:srgbClr val="FF0000"/>
              </a:solidFill>
            </a:endParaRPr>
          </a:p>
          <a:p>
            <a:pPr fontAlgn="base"/>
            <a:r>
              <a:rPr lang="en-GB" dirty="0"/>
              <a:t>4. Semi-Supervised Learning</a:t>
            </a:r>
          </a:p>
          <a:p>
            <a:pPr fontAlgn="base"/>
            <a:r>
              <a:rPr lang="en-GB" dirty="0"/>
              <a:t>5. Self-Supervised Learning</a:t>
            </a:r>
          </a:p>
          <a:p>
            <a:pPr fontAlgn="base"/>
            <a:r>
              <a:rPr lang="en-GB" dirty="0"/>
              <a:t>6. Multi-Instance Learning</a:t>
            </a:r>
          </a:p>
          <a:p>
            <a:pPr marL="0" indent="0" fontAlgn="base">
              <a:buNone/>
            </a:pPr>
            <a:r>
              <a:rPr lang="en-GB" b="1" dirty="0">
                <a:solidFill>
                  <a:srgbClr val="FF0000"/>
                </a:solidFill>
              </a:rPr>
              <a:t>Statistical Inference</a:t>
            </a:r>
            <a:endParaRPr lang="en-GB" dirty="0">
              <a:solidFill>
                <a:srgbClr val="FF0000"/>
              </a:solidFill>
            </a:endParaRPr>
          </a:p>
          <a:p>
            <a:pPr fontAlgn="base"/>
            <a:r>
              <a:rPr lang="en-GB" dirty="0"/>
              <a:t>7. Inductive Learning</a:t>
            </a:r>
          </a:p>
          <a:p>
            <a:pPr fontAlgn="base"/>
            <a:r>
              <a:rPr lang="en-GB" dirty="0"/>
              <a:t>8. Deductive Inference</a:t>
            </a:r>
          </a:p>
          <a:p>
            <a:pPr fontAlgn="base"/>
            <a:r>
              <a:rPr lang="en-GB" dirty="0"/>
              <a:t>9. Transductive Learning</a:t>
            </a:r>
          </a:p>
          <a:p>
            <a:pPr marL="0" indent="0" fontAlgn="base">
              <a:buNone/>
            </a:pPr>
            <a:r>
              <a:rPr lang="en-GB" b="1" dirty="0">
                <a:solidFill>
                  <a:srgbClr val="FF0000"/>
                </a:solidFill>
              </a:rPr>
              <a:t>Learning Techniques</a:t>
            </a:r>
            <a:endParaRPr lang="en-GB" dirty="0">
              <a:solidFill>
                <a:srgbClr val="FF0000"/>
              </a:solidFill>
            </a:endParaRPr>
          </a:p>
          <a:p>
            <a:pPr fontAlgn="base"/>
            <a:r>
              <a:rPr lang="en-GB" dirty="0"/>
              <a:t>10. Multi-Task Learning</a:t>
            </a:r>
          </a:p>
          <a:p>
            <a:pPr fontAlgn="base"/>
            <a:r>
              <a:rPr lang="en-GB" dirty="0"/>
              <a:t>11. Active Learning</a:t>
            </a:r>
          </a:p>
          <a:p>
            <a:pPr fontAlgn="base"/>
            <a:r>
              <a:rPr lang="en-GB" dirty="0"/>
              <a:t>12. Online Learning</a:t>
            </a:r>
          </a:p>
          <a:p>
            <a:pPr fontAlgn="base"/>
            <a:r>
              <a:rPr lang="en-GB" dirty="0"/>
              <a:t>13. Transfer Learning</a:t>
            </a:r>
          </a:p>
          <a:p>
            <a:pPr fontAlgn="base"/>
            <a:r>
              <a:rPr lang="en-GB" dirty="0"/>
              <a:t>14. Ensemble Learning</a:t>
            </a:r>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24</a:t>
            </a:fld>
            <a:endParaRPr lang="en-US"/>
          </a:p>
        </p:txBody>
      </p:sp>
    </p:spTree>
    <p:extLst>
      <p:ext uri="{BB962C8B-B14F-4D97-AF65-F5344CB8AC3E}">
        <p14:creationId xmlns:p14="http://schemas.microsoft.com/office/powerpoint/2010/main" val="365268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8. Major Branches of AI</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25</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279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9. Applications of AI</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26</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6438" y="1951928"/>
            <a:ext cx="5611867" cy="460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818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Applications of AI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solidFill>
                  <a:srgbClr val="FF0000"/>
                </a:solidFill>
              </a:rPr>
              <a:t>Robotics</a:t>
            </a:r>
          </a:p>
          <a:p>
            <a:pPr>
              <a:buFont typeface="Wingdings" panose="05000000000000000000" pitchFamily="2" charset="2"/>
              <a:buChar char="Ø"/>
            </a:pPr>
            <a:r>
              <a:rPr lang="en-US" b="1" dirty="0" smtClean="0">
                <a:solidFill>
                  <a:srgbClr val="FF0000"/>
                </a:solidFill>
              </a:rPr>
              <a:t>Industrial Robots</a:t>
            </a:r>
          </a:p>
          <a:p>
            <a:pPr>
              <a:buFont typeface="Wingdings" panose="05000000000000000000" pitchFamily="2" charset="2"/>
              <a:buChar char="Ø"/>
            </a:pPr>
            <a:r>
              <a:rPr lang="en-US" b="1" dirty="0" smtClean="0">
                <a:solidFill>
                  <a:srgbClr val="FF0000"/>
                </a:solidFill>
              </a:rPr>
              <a:t>Hand Writing Recognition</a:t>
            </a:r>
          </a:p>
          <a:p>
            <a:pPr>
              <a:buFont typeface="Wingdings" panose="05000000000000000000" pitchFamily="2" charset="2"/>
              <a:buChar char="Ø"/>
            </a:pPr>
            <a:r>
              <a:rPr lang="en-US" b="1" dirty="0" smtClean="0">
                <a:solidFill>
                  <a:srgbClr val="FF0000"/>
                </a:solidFill>
              </a:rPr>
              <a:t>Machine Translation</a:t>
            </a:r>
          </a:p>
          <a:p>
            <a:pPr>
              <a:buFont typeface="Wingdings" panose="05000000000000000000" pitchFamily="2" charset="2"/>
              <a:buChar char="Ø"/>
            </a:pPr>
            <a:r>
              <a:rPr lang="en-US" b="1" dirty="0" smtClean="0">
                <a:solidFill>
                  <a:srgbClr val="FF0000"/>
                </a:solidFill>
              </a:rPr>
              <a:t>Virtual Assistance</a:t>
            </a:r>
          </a:p>
          <a:p>
            <a:pPr>
              <a:buFont typeface="Wingdings" panose="05000000000000000000" pitchFamily="2" charset="2"/>
              <a:buChar char="Ø"/>
            </a:pPr>
            <a:r>
              <a:rPr lang="en-US" b="1" dirty="0" smtClean="0">
                <a:solidFill>
                  <a:srgbClr val="FF0000"/>
                </a:solidFill>
              </a:rPr>
              <a:t>Autonomous Driving</a:t>
            </a:r>
          </a:p>
          <a:p>
            <a:pPr>
              <a:buFont typeface="Wingdings" panose="05000000000000000000" pitchFamily="2" charset="2"/>
              <a:buChar char="Ø"/>
            </a:pPr>
            <a:r>
              <a:rPr lang="en-US" b="1" dirty="0" smtClean="0">
                <a:solidFill>
                  <a:srgbClr val="FF0000"/>
                </a:solidFill>
              </a:rPr>
              <a:t>AI in Military (Army)</a:t>
            </a:r>
          </a:p>
          <a:p>
            <a:pPr>
              <a:buFont typeface="Wingdings" panose="05000000000000000000" pitchFamily="2" charset="2"/>
              <a:buChar char="Ø"/>
            </a:pP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27</a:t>
            </a:fld>
            <a:endParaRPr lang="en-US"/>
          </a:p>
        </p:txBody>
      </p:sp>
    </p:spTree>
    <p:extLst>
      <p:ext uri="{BB962C8B-B14F-4D97-AF65-F5344CB8AC3E}">
        <p14:creationId xmlns:p14="http://schemas.microsoft.com/office/powerpoint/2010/main" val="1110352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Many other AI applications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28</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063068"/>
            <a:ext cx="8763000" cy="395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058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5000" b="1" kern="1200" dirty="0">
                <a:solidFill>
                  <a:schemeClr val="tx2"/>
                </a:solidFill>
                <a:latin typeface="Times New Roman" panose="02020603050405020304" pitchFamily="18" charset="0"/>
                <a:ea typeface="+mj-ea"/>
                <a:cs typeface="Times New Roman" panose="02020603050405020304" pitchFamily="18" charset="0"/>
              </a:rPr>
              <a:t>Applications</a:t>
            </a:r>
            <a:r>
              <a:rPr lang="en-US" b="1" dirty="0">
                <a:latin typeface="Times New Roman" panose="02020603050405020304" pitchFamily="18" charset="0"/>
                <a:cs typeface="Times New Roman" panose="02020603050405020304" pitchFamily="18" charset="0"/>
              </a:rPr>
              <a:t> </a:t>
            </a:r>
            <a:r>
              <a:rPr lang="en-US" sz="5000" b="1" kern="1200" dirty="0">
                <a:solidFill>
                  <a:schemeClr val="tx2"/>
                </a:solidFill>
                <a:latin typeface="Times New Roman" panose="02020603050405020304" pitchFamily="18" charset="0"/>
                <a:ea typeface="+mj-ea"/>
                <a:cs typeface="Times New Roman" panose="02020603050405020304" pitchFamily="18" charset="0"/>
              </a:rPr>
              <a:t>of </a:t>
            </a:r>
            <a:r>
              <a:rPr lang="en-US" sz="5000" b="1" kern="1200" dirty="0" smtClean="0">
                <a:solidFill>
                  <a:schemeClr val="tx2"/>
                </a:solidFill>
                <a:latin typeface="Times New Roman" panose="02020603050405020304" pitchFamily="18" charset="0"/>
                <a:ea typeface="+mj-ea"/>
                <a:cs typeface="Times New Roman" panose="02020603050405020304" pitchFamily="18" charset="0"/>
              </a:rPr>
              <a:t>AI Contd..</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a:t>Currently, AI is being applied across several industries. But we cannot say that AI is replacing humans but it is certainly making the work of human beings more efficient.</a:t>
            </a:r>
          </a:p>
          <a:p>
            <a:pPr marL="514350" indent="-514350">
              <a:buFont typeface="+mj-lt"/>
              <a:buAutoNum type="arabicPeriod"/>
            </a:pPr>
            <a:r>
              <a:rPr lang="en-US" b="1" dirty="0">
                <a:solidFill>
                  <a:srgbClr val="FF0000"/>
                </a:solidFill>
              </a:rPr>
              <a:t>Agriculture</a:t>
            </a:r>
          </a:p>
          <a:p>
            <a:pPr marL="0" indent="0" algn="just">
              <a:buNone/>
            </a:pPr>
            <a:r>
              <a:rPr lang="en-US" dirty="0"/>
              <a:t>AI technologies are being used to </a:t>
            </a:r>
            <a:r>
              <a:rPr lang="en-US" i="1" dirty="0"/>
              <a:t>yield healthier crops</a:t>
            </a:r>
            <a:r>
              <a:rPr lang="en-US" dirty="0"/>
              <a:t>, </a:t>
            </a:r>
            <a:r>
              <a:rPr lang="en-US" i="1" dirty="0"/>
              <a:t>control pests</a:t>
            </a:r>
            <a:r>
              <a:rPr lang="en-US" dirty="0"/>
              <a:t>, </a:t>
            </a:r>
            <a:r>
              <a:rPr lang="en-US" i="1" dirty="0"/>
              <a:t>monitor soil and growing conditions</a:t>
            </a:r>
            <a:r>
              <a:rPr lang="en-US" dirty="0"/>
              <a:t>, </a:t>
            </a:r>
            <a:r>
              <a:rPr lang="en-US" i="1" dirty="0"/>
              <a:t>organize data for farmers</a:t>
            </a:r>
            <a:r>
              <a:rPr lang="en-US" dirty="0"/>
              <a:t>, </a:t>
            </a:r>
            <a:r>
              <a:rPr lang="en-US" i="1" dirty="0"/>
              <a:t>help with workload</a:t>
            </a:r>
            <a:r>
              <a:rPr lang="en-US" dirty="0"/>
              <a:t>, and improve a wide range of agriculture-related tasks in the entire food supply chain.</a:t>
            </a:r>
          </a:p>
          <a:p>
            <a:pPr marL="365760" lvl="1" indent="0">
              <a:buNone/>
            </a:pPr>
            <a:endParaRPr lang="en-US" dirty="0"/>
          </a:p>
          <a:p>
            <a:pPr marL="88011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29</a:t>
            </a:fld>
            <a:endParaRPr lang="en-US"/>
          </a:p>
        </p:txBody>
      </p:sp>
    </p:spTree>
    <p:extLst>
      <p:ext uri="{BB962C8B-B14F-4D97-AF65-F5344CB8AC3E}">
        <p14:creationId xmlns:p14="http://schemas.microsoft.com/office/powerpoint/2010/main" val="2814851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1. Definitions of AI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Systems that think like humans</a:t>
            </a:r>
          </a:p>
          <a:p>
            <a:pPr>
              <a:buFont typeface="Wingdings" panose="05000000000000000000" pitchFamily="2" charset="2"/>
              <a:buChar char="Ø"/>
            </a:pPr>
            <a:r>
              <a:rPr lang="en-US" dirty="0" smtClean="0"/>
              <a:t>Systems that think rationally</a:t>
            </a:r>
          </a:p>
          <a:p>
            <a:pPr>
              <a:buFont typeface="Wingdings" panose="05000000000000000000" pitchFamily="2" charset="2"/>
              <a:buChar char="Ø"/>
            </a:pPr>
            <a:r>
              <a:rPr lang="en-US" dirty="0" smtClean="0"/>
              <a:t>Systems that act like humans</a:t>
            </a:r>
          </a:p>
          <a:p>
            <a:pPr>
              <a:buFont typeface="Wingdings" panose="05000000000000000000" pitchFamily="2" charset="2"/>
              <a:buChar char="Ø"/>
            </a:pPr>
            <a:r>
              <a:rPr lang="en-US" dirty="0" smtClean="0"/>
              <a:t>Systems that act rationally</a:t>
            </a:r>
          </a:p>
          <a:p>
            <a:pPr algn="just">
              <a:buFont typeface="Wingdings" panose="05000000000000000000" pitchFamily="2" charset="2"/>
              <a:buChar char="Ø"/>
            </a:pPr>
            <a:r>
              <a:rPr lang="en-GB" dirty="0"/>
              <a:t>The term "</a:t>
            </a:r>
            <a:r>
              <a:rPr lang="en-GB" b="1" i="1" dirty="0">
                <a:solidFill>
                  <a:srgbClr val="FF0000"/>
                </a:solidFill>
              </a:rPr>
              <a:t>Artificial Intelligence</a:t>
            </a:r>
            <a:r>
              <a:rPr lang="en-GB" dirty="0"/>
              <a:t>" refers to the simulation of human intelligence processes by machines, especially </a:t>
            </a:r>
            <a:r>
              <a:rPr lang="en-GB" b="1" dirty="0"/>
              <a:t>computer systems</a:t>
            </a:r>
            <a:r>
              <a:rPr lang="en-GB" dirty="0"/>
              <a:t>. It also includes </a:t>
            </a:r>
            <a:r>
              <a:rPr lang="en-GB" b="1" dirty="0">
                <a:solidFill>
                  <a:srgbClr val="FF0000"/>
                </a:solidFill>
              </a:rPr>
              <a:t>Expert systems, voice recognition, machine vision,</a:t>
            </a:r>
            <a:r>
              <a:rPr lang="en-GB" dirty="0">
                <a:solidFill>
                  <a:srgbClr val="FF0000"/>
                </a:solidFill>
              </a:rPr>
              <a:t> and </a:t>
            </a:r>
            <a:r>
              <a:rPr lang="en-GB" b="1" dirty="0">
                <a:solidFill>
                  <a:srgbClr val="FF0000"/>
                </a:solidFill>
              </a:rPr>
              <a:t>natural language processing (NLP).</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3</a:t>
            </a:fld>
            <a:endParaRPr lang="en-US"/>
          </a:p>
        </p:txBody>
      </p:sp>
    </p:spTree>
    <p:extLst>
      <p:ext uri="{BB962C8B-B14F-4D97-AF65-F5344CB8AC3E}">
        <p14:creationId xmlns:p14="http://schemas.microsoft.com/office/powerpoint/2010/main" val="2092207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AI Applications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1" indent="0" algn="just">
              <a:buClr>
                <a:schemeClr val="accent3"/>
              </a:buClr>
              <a:buSzPct val="95000"/>
              <a:buNone/>
            </a:pPr>
            <a:r>
              <a:rPr lang="en-US" b="1" dirty="0">
                <a:solidFill>
                  <a:srgbClr val="FF0000"/>
                </a:solidFill>
              </a:rPr>
              <a:t>Agricultural Robots</a:t>
            </a:r>
            <a:r>
              <a:rPr lang="en-US" dirty="0">
                <a:solidFill>
                  <a:srgbClr val="FF0000"/>
                </a:solidFill>
              </a:rPr>
              <a:t> </a:t>
            </a:r>
          </a:p>
          <a:p>
            <a:pPr algn="just"/>
            <a:r>
              <a:rPr lang="en-US" dirty="0"/>
              <a:t>Companies are developing and programming autonomous robots to handle essential agricultural tasks such as harvesting crops at a higher volume and faster pace than human laborers.</a:t>
            </a:r>
          </a:p>
          <a:p>
            <a:pPr algn="just"/>
            <a:r>
              <a:rPr lang="en-US" dirty="0"/>
              <a:t>Examples of AI applications in the agriculture sector.</a:t>
            </a:r>
          </a:p>
          <a:p>
            <a:pPr lvl="1" algn="just"/>
            <a:r>
              <a:rPr lang="en-US" b="1" dirty="0">
                <a:solidFill>
                  <a:srgbClr val="FF0000"/>
                </a:solidFill>
              </a:rPr>
              <a:t>See &amp; Spray Robot</a:t>
            </a:r>
          </a:p>
          <a:p>
            <a:pPr lvl="1" algn="just"/>
            <a:r>
              <a:rPr lang="en-US" b="1" dirty="0">
                <a:solidFill>
                  <a:srgbClr val="FF0000"/>
                </a:solidFill>
              </a:rPr>
              <a:t>Harvest CROO Robotics</a:t>
            </a:r>
            <a:r>
              <a:rPr lang="en-US" dirty="0">
                <a:solidFill>
                  <a:srgbClr val="FF0000"/>
                </a:solidFill>
              </a:rPr>
              <a:t> </a:t>
            </a:r>
          </a:p>
          <a:p>
            <a:pPr lvl="1" algn="just"/>
            <a:r>
              <a:rPr lang="en-US" b="1" dirty="0">
                <a:solidFill>
                  <a:srgbClr val="FF0000"/>
                </a:solidFill>
              </a:rPr>
              <a:t>Crop and Soil Monitoring</a:t>
            </a:r>
            <a:r>
              <a:rPr lang="en-US" dirty="0">
                <a:solidFill>
                  <a:srgbClr val="FF0000"/>
                </a:solidFill>
              </a:rPr>
              <a:t> </a:t>
            </a:r>
          </a:p>
        </p:txBody>
      </p:sp>
      <p:sp>
        <p:nvSpPr>
          <p:cNvPr id="4" name="Slide Number Placeholder 3"/>
          <p:cNvSpPr>
            <a:spLocks noGrp="1"/>
          </p:cNvSpPr>
          <p:nvPr>
            <p:ph type="sldNum" sz="quarter" idx="12"/>
          </p:nvPr>
        </p:nvSpPr>
        <p:spPr/>
        <p:txBody>
          <a:bodyPr/>
          <a:lstStyle/>
          <a:p>
            <a:fld id="{0D052BCC-206A-43AA-AD18-95F55FD845A4}" type="slidenum">
              <a:rPr lang="en-US" smtClean="0"/>
              <a:t>30</a:t>
            </a:fld>
            <a:endParaRPr lang="en-US"/>
          </a:p>
        </p:txBody>
      </p:sp>
    </p:spTree>
    <p:extLst>
      <p:ext uri="{BB962C8B-B14F-4D97-AF65-F5344CB8AC3E}">
        <p14:creationId xmlns:p14="http://schemas.microsoft.com/office/powerpoint/2010/main" val="2361963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Applications of AI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solidFill>
                  <a:srgbClr val="FF0000"/>
                </a:solidFill>
              </a:rPr>
              <a:t>2. </a:t>
            </a:r>
            <a:r>
              <a:rPr lang="en-US" b="1" dirty="0">
                <a:solidFill>
                  <a:srgbClr val="FF0000"/>
                </a:solidFill>
              </a:rPr>
              <a:t>Health</a:t>
            </a:r>
          </a:p>
          <a:p>
            <a:pPr algn="just"/>
            <a:r>
              <a:rPr lang="en-US" dirty="0"/>
              <a:t>AI applications are revolutionizing how the health sector works to reduce spending and improve patient outcomes.</a:t>
            </a:r>
          </a:p>
          <a:p>
            <a:pPr algn="just"/>
            <a:r>
              <a:rPr lang="en-US" dirty="0"/>
              <a:t>Companies are applying machine learning to make better and faster diagnoses than humans. </a:t>
            </a:r>
          </a:p>
          <a:p>
            <a:pPr lvl="1" algn="just"/>
            <a:r>
              <a:rPr lang="en-US" dirty="0"/>
              <a:t>One of the best known </a:t>
            </a:r>
            <a:r>
              <a:rPr lang="en-US" b="1" dirty="0">
                <a:solidFill>
                  <a:srgbClr val="FF0000"/>
                </a:solidFill>
              </a:rPr>
              <a:t>healthcare technologies is IBM Watson. </a:t>
            </a:r>
          </a:p>
          <a:p>
            <a:pPr lvl="1" algn="just"/>
            <a:r>
              <a:rPr lang="en-US" dirty="0"/>
              <a:t>Other AI applications include </a:t>
            </a:r>
            <a:r>
              <a:rPr lang="en-US" b="1" dirty="0" err="1">
                <a:solidFill>
                  <a:srgbClr val="FF0000"/>
                </a:solidFill>
              </a:rPr>
              <a:t>chatbots</a:t>
            </a:r>
            <a:r>
              <a:rPr lang="en-US" b="1" dirty="0">
                <a:solidFill>
                  <a:srgbClr val="FF0000"/>
                </a:solidFill>
              </a:rPr>
              <a:t>.</a:t>
            </a:r>
          </a:p>
          <a:p>
            <a:pPr algn="just"/>
            <a:endParaRPr lang="en-US" b="1"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31</a:t>
            </a:fld>
            <a:endParaRPr lang="en-US"/>
          </a:p>
        </p:txBody>
      </p:sp>
    </p:spTree>
    <p:extLst>
      <p:ext uri="{BB962C8B-B14F-4D97-AF65-F5344CB8AC3E}">
        <p14:creationId xmlns:p14="http://schemas.microsoft.com/office/powerpoint/2010/main" val="136970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AI applications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b="1" dirty="0">
                <a:solidFill>
                  <a:srgbClr val="FF0000"/>
                </a:solidFill>
              </a:rPr>
              <a:t>Personal Health Virtual Assistant</a:t>
            </a:r>
          </a:p>
          <a:p>
            <a:pPr marL="0" indent="0">
              <a:buNone/>
            </a:pPr>
            <a:r>
              <a:rPr lang="en-US" dirty="0"/>
              <a:t>Examples of AI applications in the health sector.</a:t>
            </a:r>
          </a:p>
          <a:p>
            <a:pPr lvl="1"/>
            <a:r>
              <a:rPr lang="en-US" b="1" dirty="0"/>
              <a:t>Dip.io</a:t>
            </a:r>
            <a:r>
              <a:rPr lang="en-US" dirty="0"/>
              <a:t> </a:t>
            </a:r>
          </a:p>
          <a:p>
            <a:pPr lvl="1"/>
            <a:r>
              <a:rPr lang="en-US" b="1" dirty="0"/>
              <a:t>Apple Watch</a:t>
            </a:r>
          </a:p>
          <a:p>
            <a:pPr lvl="1"/>
            <a:r>
              <a:rPr lang="en-US" b="1" dirty="0"/>
              <a:t>Medical Imaging Analysis </a:t>
            </a:r>
          </a:p>
          <a:p>
            <a:pPr lvl="1"/>
            <a:r>
              <a:rPr lang="en-US" b="1" dirty="0"/>
              <a:t>IBM Watson</a:t>
            </a:r>
            <a:r>
              <a:rPr lang="en-US" dirty="0"/>
              <a:t> a</a:t>
            </a:r>
            <a:r>
              <a:rPr lang="en-US" b="1" dirty="0"/>
              <a:t>nalysis</a:t>
            </a:r>
          </a:p>
          <a:p>
            <a:pPr lvl="1"/>
            <a:r>
              <a:rPr lang="en-US" b="1" dirty="0" err="1"/>
              <a:t>IDx</a:t>
            </a:r>
            <a:r>
              <a:rPr lang="en-US" dirty="0"/>
              <a:t> software</a:t>
            </a:r>
          </a:p>
          <a:p>
            <a:pPr lvl="1"/>
            <a:r>
              <a:rPr lang="en-US" b="1" dirty="0"/>
              <a:t>Precision Medicine</a:t>
            </a:r>
          </a:p>
          <a:p>
            <a:pPr lvl="1"/>
            <a:r>
              <a:rPr lang="en-US" b="1" dirty="0"/>
              <a:t>Healthcare Bots</a:t>
            </a:r>
            <a:endParaRPr lang="en-US" dirty="0"/>
          </a:p>
          <a:p>
            <a:pPr lvl="1"/>
            <a:r>
              <a:rPr lang="en-US" b="1" dirty="0"/>
              <a:t>Operational applications of AI</a:t>
            </a: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32</a:t>
            </a:fld>
            <a:endParaRPr lang="en-US"/>
          </a:p>
        </p:txBody>
      </p:sp>
    </p:spTree>
    <p:extLst>
      <p:ext uri="{BB962C8B-B14F-4D97-AF65-F5344CB8AC3E}">
        <p14:creationId xmlns:p14="http://schemas.microsoft.com/office/powerpoint/2010/main" val="536238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AI Applications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3. Business (Emerging market)</a:t>
            </a:r>
          </a:p>
          <a:p>
            <a:pPr algn="just"/>
            <a:r>
              <a:rPr lang="en-US" dirty="0"/>
              <a:t>Artificial Intelligence has enormous potential to augment human intelligence and to radically alter how we access products and services, gather information, make products, and interact. </a:t>
            </a:r>
          </a:p>
          <a:p>
            <a:pPr algn="just"/>
            <a:r>
              <a:rPr lang="en-US" dirty="0"/>
              <a:t>In emerging markets, AI offers an opportunity to lower costs and barriers to entry for businesses and deliver innovative business models that can leapfrog traditional solutions and reach the underserved. </a:t>
            </a:r>
          </a:p>
        </p:txBody>
      </p:sp>
      <p:sp>
        <p:nvSpPr>
          <p:cNvPr id="4" name="Slide Number Placeholder 3"/>
          <p:cNvSpPr>
            <a:spLocks noGrp="1"/>
          </p:cNvSpPr>
          <p:nvPr>
            <p:ph type="sldNum" sz="quarter" idx="12"/>
          </p:nvPr>
        </p:nvSpPr>
        <p:spPr/>
        <p:txBody>
          <a:bodyPr/>
          <a:lstStyle/>
          <a:p>
            <a:fld id="{0D052BCC-206A-43AA-AD18-95F55FD845A4}" type="slidenum">
              <a:rPr lang="en-US" smtClean="0"/>
              <a:t>33</a:t>
            </a:fld>
            <a:endParaRPr lang="en-US"/>
          </a:p>
        </p:txBody>
      </p:sp>
    </p:spTree>
    <p:extLst>
      <p:ext uri="{BB962C8B-B14F-4D97-AF65-F5344CB8AC3E}">
        <p14:creationId xmlns:p14="http://schemas.microsoft.com/office/powerpoint/2010/main" val="978116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AI Applications in Business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rPr>
              <a:t>Examples of AI applications in the Business sector.</a:t>
            </a:r>
          </a:p>
          <a:p>
            <a:r>
              <a:rPr lang="en-US" b="1" dirty="0"/>
              <a:t>Improve Customer Services</a:t>
            </a:r>
          </a:p>
          <a:p>
            <a:r>
              <a:rPr lang="en-US" b="1" dirty="0"/>
              <a:t>Automate Workloads</a:t>
            </a:r>
          </a:p>
          <a:p>
            <a:r>
              <a:rPr lang="en-US" b="1" dirty="0"/>
              <a:t>Optimize Logistics</a:t>
            </a:r>
          </a:p>
          <a:p>
            <a:r>
              <a:rPr lang="en-US" b="1" dirty="0"/>
              <a:t>Increase Manufacturing Output and Efficiency</a:t>
            </a:r>
          </a:p>
          <a:p>
            <a:r>
              <a:rPr lang="en-US" b="1" dirty="0"/>
              <a:t>Prevent Outages</a:t>
            </a:r>
            <a:endParaRPr lang="en-US" dirty="0"/>
          </a:p>
          <a:p>
            <a:r>
              <a:rPr lang="en-US" b="1" dirty="0"/>
              <a:t>Predict Performance</a:t>
            </a:r>
          </a:p>
          <a:p>
            <a:r>
              <a:rPr lang="en-US" b="1" dirty="0"/>
              <a:t>Predict Behavior</a:t>
            </a:r>
            <a:endParaRPr lang="en-US" dirty="0"/>
          </a:p>
          <a:p>
            <a:r>
              <a:rPr lang="en-US" b="1" dirty="0"/>
              <a:t>Manage and Analyze Data</a:t>
            </a:r>
          </a:p>
          <a:p>
            <a:r>
              <a:rPr lang="en-US" b="1" dirty="0"/>
              <a:t>Improve Marketing and Advertising</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34</a:t>
            </a:fld>
            <a:endParaRPr lang="en-US"/>
          </a:p>
        </p:txBody>
      </p:sp>
    </p:spTree>
    <p:extLst>
      <p:ext uri="{BB962C8B-B14F-4D97-AF65-F5344CB8AC3E}">
        <p14:creationId xmlns:p14="http://schemas.microsoft.com/office/powerpoint/2010/main" val="2831852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AI in Education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4. </a:t>
            </a:r>
            <a:r>
              <a:rPr lang="en-US" b="1" dirty="0">
                <a:solidFill>
                  <a:srgbClr val="FF0000"/>
                </a:solidFill>
              </a:rPr>
              <a:t>Education </a:t>
            </a:r>
          </a:p>
          <a:p>
            <a:pPr marL="0" indent="0">
              <a:buNone/>
            </a:pPr>
            <a:r>
              <a:rPr lang="en-US" dirty="0"/>
              <a:t>The increasing adoption of the AI technology for various applications in the education sector.</a:t>
            </a:r>
          </a:p>
          <a:p>
            <a:pPr marL="0" indent="0">
              <a:buNone/>
            </a:pPr>
            <a:r>
              <a:rPr lang="en-US" dirty="0"/>
              <a:t>AI can automate grading, giving educators more time, and can also assess students and adapt to their needs, helping them work at their own pace. </a:t>
            </a:r>
            <a:r>
              <a:rPr lang="en-US" dirty="0">
                <a:solidFill>
                  <a:srgbClr val="FF0000"/>
                </a:solidFill>
              </a:rPr>
              <a:t>AI tutors can provide additional support to students, ensuring they stay on track.</a:t>
            </a:r>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35</a:t>
            </a:fld>
            <a:endParaRPr lang="en-US"/>
          </a:p>
        </p:txBody>
      </p:sp>
    </p:spTree>
    <p:extLst>
      <p:ext uri="{BB962C8B-B14F-4D97-AF65-F5344CB8AC3E}">
        <p14:creationId xmlns:p14="http://schemas.microsoft.com/office/powerpoint/2010/main" val="1754576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AI in Education Cont’d</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solidFill>
                  <a:srgbClr val="FF0000"/>
                </a:solidFill>
              </a:rPr>
              <a:t>Examples of AI applications in the Education sector.</a:t>
            </a:r>
          </a:p>
          <a:p>
            <a:r>
              <a:rPr lang="en-US" b="1" dirty="0"/>
              <a:t>Administrative Tasks Automation</a:t>
            </a:r>
          </a:p>
          <a:p>
            <a:r>
              <a:rPr lang="en-US" b="1" dirty="0"/>
              <a:t>Smart Content</a:t>
            </a:r>
          </a:p>
          <a:p>
            <a:r>
              <a:rPr lang="en-US" b="1" dirty="0"/>
              <a:t>Smart Tutors and Personalization</a:t>
            </a:r>
          </a:p>
          <a:p>
            <a:r>
              <a:rPr lang="en-US" b="1" dirty="0"/>
              <a:t>Virtual Lectures and Learning Environment</a:t>
            </a:r>
          </a:p>
          <a:p>
            <a:r>
              <a:rPr lang="en-US" b="1" dirty="0"/>
              <a:t>Teachers’ Support</a:t>
            </a:r>
          </a:p>
          <a:p>
            <a:r>
              <a:rPr lang="en-US" b="1" dirty="0"/>
              <a:t>Students’ Communication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36</a:t>
            </a:fld>
            <a:endParaRPr lang="en-US"/>
          </a:p>
        </p:txBody>
      </p:sp>
    </p:spTree>
    <p:extLst>
      <p:ext uri="{BB962C8B-B14F-4D97-AF65-F5344CB8AC3E}">
        <p14:creationId xmlns:p14="http://schemas.microsoft.com/office/powerpoint/2010/main" val="3815917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58727"/>
            <a:ext cx="8961120"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04088"/>
            <a:ext cx="8229600" cy="59131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AI Tools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58727"/>
            <a:ext cx="3810000" cy="4765873"/>
          </a:xfrm>
        </p:spPr>
        <p:txBody>
          <a:bodyPr>
            <a:normAutofit fontScale="77500" lnSpcReduction="20000"/>
          </a:bodyPr>
          <a:lstStyle/>
          <a:p>
            <a:r>
              <a:rPr lang="en-US" b="1" dirty="0" err="1">
                <a:solidFill>
                  <a:schemeClr val="bg1"/>
                </a:solidFill>
                <a:hlinkClick r:id="rId3"/>
              </a:rPr>
              <a:t>Scikit</a:t>
            </a:r>
            <a:r>
              <a:rPr lang="en-US" b="1" dirty="0">
                <a:solidFill>
                  <a:schemeClr val="bg1"/>
                </a:solidFill>
                <a:hlinkClick r:id="rId3"/>
              </a:rPr>
              <a:t> Learn</a:t>
            </a:r>
            <a:endParaRPr lang="en-US" b="1" dirty="0">
              <a:solidFill>
                <a:schemeClr val="bg1"/>
              </a:solidFill>
            </a:endParaRPr>
          </a:p>
          <a:p>
            <a:r>
              <a:rPr lang="en-US" b="1" dirty="0" err="1" smtClean="0">
                <a:solidFill>
                  <a:schemeClr val="bg1"/>
                </a:solidFill>
                <a:hlinkClick r:id="rId4"/>
              </a:rPr>
              <a:t>TensorFlow</a:t>
            </a:r>
            <a:endParaRPr lang="en-US" b="1" dirty="0">
              <a:solidFill>
                <a:schemeClr val="bg1"/>
              </a:solidFill>
            </a:endParaRPr>
          </a:p>
          <a:p>
            <a:r>
              <a:rPr lang="en-US" b="1" dirty="0" err="1">
                <a:solidFill>
                  <a:schemeClr val="bg1"/>
                </a:solidFill>
                <a:hlinkClick r:id="rId5"/>
              </a:rPr>
              <a:t>PyTorch</a:t>
            </a:r>
            <a:endParaRPr lang="en-US" b="1" dirty="0">
              <a:solidFill>
                <a:schemeClr val="bg1"/>
              </a:solidFill>
            </a:endParaRPr>
          </a:p>
          <a:p>
            <a:r>
              <a:rPr lang="en-US" b="1" dirty="0">
                <a:solidFill>
                  <a:schemeClr val="bg1"/>
                </a:solidFill>
                <a:hlinkClick r:id="rId6"/>
              </a:rPr>
              <a:t>CNTK</a:t>
            </a:r>
            <a:endParaRPr lang="en-US" b="1" dirty="0">
              <a:solidFill>
                <a:schemeClr val="bg1"/>
              </a:solidFill>
            </a:endParaRPr>
          </a:p>
          <a:p>
            <a:r>
              <a:rPr lang="en-US" b="1" dirty="0" err="1" smtClean="0">
                <a:solidFill>
                  <a:schemeClr val="bg1"/>
                </a:solidFill>
                <a:hlinkClick r:id="rId7"/>
              </a:rPr>
              <a:t>Caffe</a:t>
            </a:r>
            <a:r>
              <a:rPr lang="en-US" b="1" dirty="0" smtClean="0">
                <a:solidFill>
                  <a:schemeClr val="bg1"/>
                </a:solidFill>
              </a:rPr>
              <a:t>(Coding)</a:t>
            </a:r>
            <a:endParaRPr lang="en-US" b="1" dirty="0">
              <a:solidFill>
                <a:schemeClr val="bg1"/>
              </a:solidFill>
            </a:endParaRPr>
          </a:p>
          <a:p>
            <a:r>
              <a:rPr lang="en-US" b="1" dirty="0">
                <a:solidFill>
                  <a:schemeClr val="bg1"/>
                </a:solidFill>
                <a:hlinkClick r:id="rId8"/>
              </a:rPr>
              <a:t>Apache </a:t>
            </a:r>
            <a:r>
              <a:rPr lang="en-US" b="1" dirty="0" err="1">
                <a:solidFill>
                  <a:schemeClr val="bg1"/>
                </a:solidFill>
                <a:hlinkClick r:id="rId8"/>
              </a:rPr>
              <a:t>MXNet</a:t>
            </a:r>
            <a:endParaRPr lang="en-US" b="1" dirty="0">
              <a:solidFill>
                <a:schemeClr val="bg1"/>
              </a:solidFill>
            </a:endParaRPr>
          </a:p>
          <a:p>
            <a:r>
              <a:rPr lang="en-US" b="1" dirty="0" err="1">
                <a:solidFill>
                  <a:schemeClr val="bg1"/>
                </a:solidFill>
                <a:hlinkClick r:id="rId9"/>
              </a:rPr>
              <a:t>Keras</a:t>
            </a:r>
            <a:endParaRPr lang="en-US" b="1" dirty="0">
              <a:solidFill>
                <a:schemeClr val="bg1"/>
              </a:solidFill>
            </a:endParaRPr>
          </a:p>
          <a:p>
            <a:r>
              <a:rPr lang="en-US" b="1" dirty="0" err="1" smtClean="0">
                <a:solidFill>
                  <a:schemeClr val="bg1"/>
                </a:solidFill>
                <a:hlinkClick r:id="rId10"/>
              </a:rPr>
              <a:t>OpenNN</a:t>
            </a:r>
            <a:r>
              <a:rPr lang="en-US" b="1" dirty="0" smtClean="0">
                <a:solidFill>
                  <a:schemeClr val="bg1"/>
                </a:solidFill>
              </a:rPr>
              <a:t>(S/w </a:t>
            </a:r>
            <a:r>
              <a:rPr lang="en-US" b="1" dirty="0" err="1" smtClean="0">
                <a:solidFill>
                  <a:schemeClr val="bg1"/>
                </a:solidFill>
              </a:rPr>
              <a:t>Devp</a:t>
            </a:r>
            <a:r>
              <a:rPr lang="en-US" b="1" dirty="0" smtClean="0">
                <a:solidFill>
                  <a:schemeClr val="bg1"/>
                </a:solidFill>
              </a:rPr>
              <a:t>)</a:t>
            </a:r>
            <a:endParaRPr lang="en-US" b="1" dirty="0">
              <a:solidFill>
                <a:schemeClr val="bg1"/>
              </a:solidFill>
            </a:endParaRPr>
          </a:p>
          <a:p>
            <a:r>
              <a:rPr lang="en-US" b="1" dirty="0" err="1">
                <a:solidFill>
                  <a:schemeClr val="bg1"/>
                </a:solidFill>
                <a:hlinkClick r:id="rId11"/>
              </a:rPr>
              <a:t>AutoML</a:t>
            </a:r>
            <a:endParaRPr lang="en-US" b="1" dirty="0">
              <a:solidFill>
                <a:schemeClr val="bg1"/>
              </a:solidFill>
            </a:endParaRPr>
          </a:p>
          <a:p>
            <a:r>
              <a:rPr lang="en-US" b="1" i="1" dirty="0" smtClean="0">
                <a:solidFill>
                  <a:schemeClr val="bg1"/>
                </a:solidFill>
                <a:hlinkClick r:id="rId12"/>
              </a:rPr>
              <a:t>H2O</a:t>
            </a:r>
            <a:r>
              <a:rPr lang="en-US" b="1" i="1" dirty="0" smtClean="0">
                <a:solidFill>
                  <a:schemeClr val="bg1"/>
                </a:solidFill>
              </a:rPr>
              <a:t>AI(Specialty</a:t>
            </a:r>
            <a:r>
              <a:rPr lang="en-US" b="1" i="1" dirty="0">
                <a:solidFill>
                  <a:schemeClr val="bg1"/>
                </a:solidFill>
              </a:rPr>
              <a:t>: </a:t>
            </a:r>
            <a:endParaRPr lang="en-US" b="1" i="1" dirty="0" smtClean="0">
              <a:solidFill>
                <a:schemeClr val="bg1"/>
              </a:solidFill>
            </a:endParaRPr>
          </a:p>
          <a:p>
            <a:pPr marL="0" indent="0">
              <a:buNone/>
            </a:pPr>
            <a:r>
              <a:rPr lang="en-US" i="1" dirty="0" smtClean="0">
                <a:solidFill>
                  <a:schemeClr val="bg1"/>
                </a:solidFill>
              </a:rPr>
              <a:t>(Business intelligence</a:t>
            </a:r>
            <a:r>
              <a:rPr lang="en-US" dirty="0" smtClean="0"/>
              <a:t>)</a:t>
            </a:r>
          </a:p>
          <a:p>
            <a:pPr marL="0" indent="0">
              <a:buNone/>
            </a:pPr>
            <a:r>
              <a:rPr lang="en-GB" b="1" cap="all" dirty="0">
                <a:solidFill>
                  <a:schemeClr val="bg1"/>
                </a:solidFill>
              </a:rPr>
              <a:t>ZIA BY ZOHO</a:t>
            </a:r>
          </a:p>
          <a:p>
            <a:pPr marL="0" indent="0">
              <a:buNone/>
            </a:pPr>
            <a:r>
              <a:rPr lang="en-GB" b="1" dirty="0">
                <a:solidFill>
                  <a:schemeClr val="bg1"/>
                </a:solidFill>
              </a:rPr>
              <a:t>Specialty:</a:t>
            </a:r>
            <a:r>
              <a:rPr lang="en-GB" dirty="0">
                <a:solidFill>
                  <a:schemeClr val="bg1"/>
                </a:solidFill>
              </a:rPr>
              <a:t> Business </a:t>
            </a:r>
            <a:r>
              <a:rPr lang="en-GB" dirty="0" smtClean="0">
                <a:solidFill>
                  <a:schemeClr val="bg1"/>
                </a:solidFill>
              </a:rPr>
              <a:t>intelligence</a:t>
            </a:r>
          </a:p>
          <a:p>
            <a:r>
              <a:rPr lang="en-US" b="1" cap="all" dirty="0">
                <a:solidFill>
                  <a:schemeClr val="bg1"/>
                </a:solidFill>
              </a:rPr>
              <a:t>TIMEHERO</a:t>
            </a:r>
          </a:p>
          <a:p>
            <a:pPr marL="0" indent="0">
              <a:buNone/>
            </a:pPr>
            <a:r>
              <a:rPr lang="en-US" b="1" dirty="0">
                <a:solidFill>
                  <a:schemeClr val="bg1"/>
                </a:solidFill>
              </a:rPr>
              <a:t>Specialty:</a:t>
            </a:r>
            <a:r>
              <a:rPr lang="en-US" dirty="0">
                <a:solidFill>
                  <a:schemeClr val="bg1"/>
                </a:solidFill>
              </a:rPr>
              <a:t> Scheduling</a:t>
            </a:r>
          </a:p>
          <a:p>
            <a:endParaRPr lang="en-GB" dirty="0">
              <a:solidFill>
                <a:schemeClr val="bg1"/>
              </a:solidFill>
            </a:endParaRPr>
          </a:p>
          <a:p>
            <a:endParaRPr lang="en-US" b="1"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37</a:t>
            </a:fld>
            <a:endParaRPr lang="en-US"/>
          </a:p>
        </p:txBody>
      </p:sp>
      <p:sp>
        <p:nvSpPr>
          <p:cNvPr id="5" name="Rectangle 4"/>
          <p:cNvSpPr/>
          <p:nvPr/>
        </p:nvSpPr>
        <p:spPr>
          <a:xfrm>
            <a:off x="4730750" y="1558727"/>
            <a:ext cx="4413250" cy="5632311"/>
          </a:xfrm>
          <a:prstGeom prst="rect">
            <a:avLst/>
          </a:prstGeom>
        </p:spPr>
        <p:txBody>
          <a:bodyPr wrap="square">
            <a:spAutoFit/>
          </a:bodyPr>
          <a:lstStyle/>
          <a:p>
            <a:r>
              <a:rPr lang="en-US" b="1" cap="all" dirty="0">
                <a:solidFill>
                  <a:schemeClr val="bg1"/>
                </a:solidFill>
              </a:rPr>
              <a:t>SYMANTEC ENDPOINT PROTECTION</a:t>
            </a:r>
          </a:p>
          <a:p>
            <a:r>
              <a:rPr lang="en-US" b="1" dirty="0">
                <a:solidFill>
                  <a:schemeClr val="bg1"/>
                </a:solidFill>
              </a:rPr>
              <a:t>Specialty:</a:t>
            </a:r>
            <a:r>
              <a:rPr lang="en-US" dirty="0">
                <a:solidFill>
                  <a:schemeClr val="bg1"/>
                </a:solidFill>
              </a:rPr>
              <a:t> </a:t>
            </a:r>
            <a:r>
              <a:rPr lang="en-US" dirty="0" smtClean="0">
                <a:solidFill>
                  <a:schemeClr val="bg1"/>
                </a:solidFill>
              </a:rPr>
              <a:t>Cybersecurity</a:t>
            </a:r>
          </a:p>
          <a:p>
            <a:r>
              <a:rPr lang="en-US" b="1" cap="all" dirty="0">
                <a:solidFill>
                  <a:schemeClr val="bg1"/>
                </a:solidFill>
              </a:rPr>
              <a:t>OUTMATCH</a:t>
            </a:r>
          </a:p>
          <a:p>
            <a:r>
              <a:rPr lang="en-US" b="1" dirty="0">
                <a:solidFill>
                  <a:schemeClr val="bg1"/>
                </a:solidFill>
              </a:rPr>
              <a:t>Specialty:</a:t>
            </a:r>
            <a:r>
              <a:rPr lang="en-US" dirty="0">
                <a:solidFill>
                  <a:schemeClr val="bg1"/>
                </a:solidFill>
              </a:rPr>
              <a:t> Recruiting</a:t>
            </a:r>
          </a:p>
          <a:p>
            <a:r>
              <a:rPr lang="en-US" b="1" cap="all" dirty="0">
                <a:solidFill>
                  <a:schemeClr val="bg1"/>
                </a:solidFill>
              </a:rPr>
              <a:t>TABLEAU</a:t>
            </a:r>
          </a:p>
          <a:p>
            <a:r>
              <a:rPr lang="en-US" b="1" dirty="0">
                <a:solidFill>
                  <a:schemeClr val="bg1"/>
                </a:solidFill>
              </a:rPr>
              <a:t>Specialty:</a:t>
            </a:r>
            <a:r>
              <a:rPr lang="en-US" dirty="0">
                <a:solidFill>
                  <a:schemeClr val="bg1"/>
                </a:solidFill>
              </a:rPr>
              <a:t> Business intelligence</a:t>
            </a:r>
          </a:p>
          <a:p>
            <a:r>
              <a:rPr lang="en-US" b="1" cap="all" dirty="0">
                <a:solidFill>
                  <a:schemeClr val="bg1"/>
                </a:solidFill>
              </a:rPr>
              <a:t>SALESFORCE</a:t>
            </a:r>
          </a:p>
          <a:p>
            <a:r>
              <a:rPr lang="en-US" b="1" dirty="0">
                <a:solidFill>
                  <a:schemeClr val="bg1"/>
                </a:solidFill>
              </a:rPr>
              <a:t>Specialty:</a:t>
            </a:r>
            <a:r>
              <a:rPr lang="en-US" dirty="0">
                <a:solidFill>
                  <a:schemeClr val="bg1"/>
                </a:solidFill>
              </a:rPr>
              <a:t> Business intelligence</a:t>
            </a:r>
          </a:p>
          <a:p>
            <a:r>
              <a:rPr lang="en-US" b="1" cap="all" dirty="0">
                <a:solidFill>
                  <a:schemeClr val="bg1"/>
                </a:solidFill>
              </a:rPr>
              <a:t>ORACLE AI</a:t>
            </a:r>
          </a:p>
          <a:p>
            <a:r>
              <a:rPr lang="en-US" b="1" dirty="0">
                <a:solidFill>
                  <a:schemeClr val="bg1"/>
                </a:solidFill>
              </a:rPr>
              <a:t>Specialty:</a:t>
            </a:r>
            <a:r>
              <a:rPr lang="en-US" dirty="0">
                <a:solidFill>
                  <a:schemeClr val="bg1"/>
                </a:solidFill>
              </a:rPr>
              <a:t> Software development</a:t>
            </a:r>
          </a:p>
          <a:p>
            <a:r>
              <a:rPr lang="en-US" b="1" cap="all" dirty="0">
                <a:solidFill>
                  <a:schemeClr val="bg1"/>
                </a:solidFill>
              </a:rPr>
              <a:t>SAS</a:t>
            </a:r>
          </a:p>
          <a:p>
            <a:r>
              <a:rPr lang="en-US" b="1" dirty="0">
                <a:solidFill>
                  <a:schemeClr val="bg1"/>
                </a:solidFill>
              </a:rPr>
              <a:t>Specialty: </a:t>
            </a:r>
            <a:r>
              <a:rPr lang="en-US" dirty="0">
                <a:solidFill>
                  <a:schemeClr val="bg1"/>
                </a:solidFill>
              </a:rPr>
              <a:t>Business Intelligence</a:t>
            </a:r>
          </a:p>
          <a:p>
            <a:r>
              <a:rPr lang="en-US" b="1" cap="all" dirty="0">
                <a:solidFill>
                  <a:schemeClr val="bg1"/>
                </a:solidFill>
              </a:rPr>
              <a:t>THEANO</a:t>
            </a:r>
          </a:p>
          <a:p>
            <a:r>
              <a:rPr lang="en-US" b="1" dirty="0">
                <a:solidFill>
                  <a:schemeClr val="bg1"/>
                </a:solidFill>
              </a:rPr>
              <a:t>Specialty: </a:t>
            </a:r>
            <a:r>
              <a:rPr lang="en-US" dirty="0">
                <a:solidFill>
                  <a:schemeClr val="bg1"/>
                </a:solidFill>
              </a:rPr>
              <a:t>Code </a:t>
            </a:r>
            <a:r>
              <a:rPr lang="en-US" dirty="0" smtClean="0">
                <a:solidFill>
                  <a:schemeClr val="bg1"/>
                </a:solidFill>
              </a:rPr>
              <a:t>development</a:t>
            </a:r>
          </a:p>
          <a:p>
            <a:r>
              <a:rPr lang="en-US" b="1" cap="all" dirty="0" smtClean="0">
                <a:solidFill>
                  <a:schemeClr val="bg1"/>
                </a:solidFill>
              </a:rPr>
              <a:t>TELLIUS</a:t>
            </a:r>
            <a:endParaRPr lang="en-US" b="1" cap="all" dirty="0">
              <a:solidFill>
                <a:schemeClr val="bg1"/>
              </a:solidFill>
            </a:endParaRPr>
          </a:p>
          <a:p>
            <a:r>
              <a:rPr lang="en-US" b="1" dirty="0">
                <a:solidFill>
                  <a:schemeClr val="bg1"/>
                </a:solidFill>
              </a:rPr>
              <a:t>Specialty:</a:t>
            </a:r>
            <a:r>
              <a:rPr lang="en-US" dirty="0">
                <a:solidFill>
                  <a:schemeClr val="bg1"/>
                </a:solidFill>
              </a:rPr>
              <a:t> Business intelligence </a:t>
            </a:r>
            <a:endParaRPr lang="en-US" dirty="0" smtClean="0">
              <a:solidFill>
                <a:schemeClr val="bg1"/>
              </a:solidFill>
            </a:endParaRPr>
          </a:p>
          <a:p>
            <a:r>
              <a:rPr lang="en-US" b="1" cap="all" dirty="0">
                <a:solidFill>
                  <a:schemeClr val="bg1"/>
                </a:solidFill>
              </a:rPr>
              <a:t>GONG.IO</a:t>
            </a:r>
          </a:p>
          <a:p>
            <a:r>
              <a:rPr lang="en-US" dirty="0"/>
              <a:t>Specialty: Sales</a:t>
            </a:r>
          </a:p>
          <a:p>
            <a:endParaRPr lang="en-US" dirty="0">
              <a:solidFill>
                <a:schemeClr val="bg1"/>
              </a:solidFill>
            </a:endParaRPr>
          </a:p>
          <a:p>
            <a:endParaRPr lang="en-US" dirty="0"/>
          </a:p>
        </p:txBody>
      </p:sp>
    </p:spTree>
    <p:extLst>
      <p:ext uri="{BB962C8B-B14F-4D97-AF65-F5344CB8AC3E}">
        <p14:creationId xmlns:p14="http://schemas.microsoft.com/office/powerpoint/2010/main" val="633910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latin typeface="Times New Roman" panose="02020603050405020304" pitchFamily="18" charset="0"/>
                <a:cs typeface="Times New Roman" panose="02020603050405020304" pitchFamily="18" charset="0"/>
              </a:rPr>
              <a:t>Programming </a:t>
            </a:r>
            <a:r>
              <a:rPr lang="en-GB" sz="2800" b="1" dirty="0">
                <a:latin typeface="Times New Roman" panose="02020603050405020304" pitchFamily="18" charset="0"/>
                <a:cs typeface="Times New Roman" panose="02020603050405020304" pitchFamily="18" charset="0"/>
              </a:rPr>
              <a:t>language is used for AI?</a:t>
            </a:r>
            <a:br>
              <a:rPr lang="en-GB"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pt-BR" dirty="0">
                <a:solidFill>
                  <a:srgbClr val="FF0000"/>
                </a:solidFill>
              </a:rPr>
              <a:t>Python</a:t>
            </a:r>
          </a:p>
          <a:p>
            <a:pPr>
              <a:buFont typeface="Wingdings" panose="05000000000000000000" pitchFamily="2" charset="2"/>
              <a:buChar char="Ø"/>
            </a:pPr>
            <a:r>
              <a:rPr lang="pt-BR" dirty="0">
                <a:solidFill>
                  <a:srgbClr val="FF0000"/>
                </a:solidFill>
              </a:rPr>
              <a:t>Java</a:t>
            </a:r>
          </a:p>
          <a:p>
            <a:pPr>
              <a:buFont typeface="Wingdings" panose="05000000000000000000" pitchFamily="2" charset="2"/>
              <a:buChar char="Ø"/>
            </a:pPr>
            <a:r>
              <a:rPr lang="pt-BR" dirty="0">
                <a:solidFill>
                  <a:srgbClr val="FF0000"/>
                </a:solidFill>
              </a:rPr>
              <a:t>Lisp</a:t>
            </a:r>
          </a:p>
          <a:p>
            <a:pPr>
              <a:buFont typeface="Wingdings" panose="05000000000000000000" pitchFamily="2" charset="2"/>
              <a:buChar char="Ø"/>
            </a:pPr>
            <a:r>
              <a:rPr lang="pt-BR" dirty="0">
                <a:solidFill>
                  <a:srgbClr val="FF0000"/>
                </a:solidFill>
              </a:rPr>
              <a:t>R</a:t>
            </a:r>
          </a:p>
          <a:p>
            <a:pPr>
              <a:buFont typeface="Wingdings" panose="05000000000000000000" pitchFamily="2" charset="2"/>
              <a:buChar char="Ø"/>
            </a:pPr>
            <a:r>
              <a:rPr lang="pt-BR" dirty="0">
                <a:solidFill>
                  <a:srgbClr val="FF0000"/>
                </a:solidFill>
              </a:rPr>
              <a:t>Prolog</a:t>
            </a:r>
          </a:p>
          <a:p>
            <a:pPr>
              <a:buFont typeface="Wingdings" panose="05000000000000000000" pitchFamily="2" charset="2"/>
              <a:buChar char="Ø"/>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38</a:t>
            </a:fld>
            <a:endParaRPr lang="en-US"/>
          </a:p>
        </p:txBody>
      </p:sp>
    </p:spTree>
    <p:extLst>
      <p:ext uri="{BB962C8B-B14F-4D97-AF65-F5344CB8AC3E}">
        <p14:creationId xmlns:p14="http://schemas.microsoft.com/office/powerpoint/2010/main" val="183712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Review Questions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a:t>
            </a:r>
            <a:r>
              <a:rPr lang="en-GB" dirty="0"/>
              <a:t>What do you understand by Artificial Intelligence?</a:t>
            </a:r>
          </a:p>
          <a:p>
            <a:pPr marL="0" indent="0">
              <a:buNone/>
            </a:pPr>
            <a:r>
              <a:rPr lang="en-US" dirty="0" smtClean="0"/>
              <a:t>2.</a:t>
            </a:r>
            <a:r>
              <a:rPr lang="en-GB" dirty="0"/>
              <a:t> Give some real-world applications of AI.</a:t>
            </a:r>
          </a:p>
          <a:p>
            <a:pPr marL="0" indent="0">
              <a:buNone/>
            </a:pPr>
            <a:r>
              <a:rPr lang="en-US" dirty="0" smtClean="0"/>
              <a:t>3. </a:t>
            </a:r>
            <a:r>
              <a:rPr lang="en-GB" dirty="0"/>
              <a:t>How Artificial intelligence, Machine Learning, and Deep Learning differ from each other?</a:t>
            </a:r>
          </a:p>
          <a:p>
            <a:pPr marL="0" indent="0">
              <a:buNone/>
            </a:pPr>
            <a:r>
              <a:rPr lang="en-US" dirty="0" smtClean="0"/>
              <a:t>4. </a:t>
            </a:r>
            <a:r>
              <a:rPr lang="en-GB" dirty="0"/>
              <a:t>What are the types of AI</a:t>
            </a:r>
            <a:r>
              <a:rPr lang="en-GB" dirty="0" smtClean="0"/>
              <a:t>?</a:t>
            </a:r>
          </a:p>
          <a:p>
            <a:pPr marL="0" indent="0">
              <a:buNone/>
            </a:pPr>
            <a:r>
              <a:rPr lang="en-GB" dirty="0" smtClean="0"/>
              <a:t>5.</a:t>
            </a:r>
            <a:r>
              <a:rPr lang="en-GB" dirty="0"/>
              <a:t> What are the different domains/Subsets of AI?</a:t>
            </a:r>
          </a:p>
          <a:p>
            <a:pPr marL="0" indent="0">
              <a:buNone/>
            </a:pPr>
            <a:r>
              <a:rPr lang="en-GB" dirty="0" smtClean="0"/>
              <a:t>6.</a:t>
            </a:r>
            <a:r>
              <a:rPr lang="en-GB" dirty="0"/>
              <a:t> What is Strong AI, and how is it different from the Weak AI?</a:t>
            </a:r>
          </a:p>
          <a:p>
            <a:pPr marL="0" indent="0">
              <a:buNone/>
            </a:pPr>
            <a:r>
              <a:rPr lang="en-GB" dirty="0" smtClean="0"/>
              <a:t>7. </a:t>
            </a:r>
            <a:r>
              <a:rPr lang="en-GB" dirty="0"/>
              <a:t>Where does Artificial Intelligence go from here?</a:t>
            </a:r>
          </a:p>
          <a:p>
            <a:pPr marL="0" indent="0">
              <a:buNone/>
            </a:pPr>
            <a:r>
              <a:rPr lang="en-GB" dirty="0" smtClean="0"/>
              <a:t>8. </a:t>
            </a:r>
            <a:r>
              <a:rPr lang="en-GB" b="1" dirty="0"/>
              <a:t> </a:t>
            </a:r>
            <a:r>
              <a:rPr lang="en-GB" dirty="0"/>
              <a:t>What are the different types of Learning/ Training models in ML</a:t>
            </a:r>
            <a:r>
              <a:rPr lang="en-GB" dirty="0" smtClean="0"/>
              <a:t>?</a:t>
            </a:r>
          </a:p>
          <a:p>
            <a:pPr marL="0" indent="0">
              <a:buNone/>
            </a:pPr>
            <a:r>
              <a:rPr lang="en-GB" dirty="0" smtClean="0"/>
              <a:t>9.</a:t>
            </a:r>
            <a:r>
              <a:rPr lang="en-GB" b="1" dirty="0"/>
              <a:t> </a:t>
            </a:r>
            <a:r>
              <a:rPr lang="en-GB" dirty="0"/>
              <a:t>What is the main key difference between supervised and unsupervised machine learning</a:t>
            </a:r>
            <a:r>
              <a:rPr lang="en-GB" dirty="0" smtClean="0"/>
              <a:t>?</a:t>
            </a:r>
          </a:p>
          <a:p>
            <a:pPr marL="0" indent="0">
              <a:buNone/>
            </a:pPr>
            <a:r>
              <a:rPr lang="en-GB" dirty="0" smtClean="0"/>
              <a:t>10. </a:t>
            </a:r>
            <a:r>
              <a:rPr lang="en-GB" b="1" dirty="0"/>
              <a:t> </a:t>
            </a:r>
            <a:r>
              <a:rPr lang="en-GB" dirty="0"/>
              <a:t>What Are The Branches Of Ai?</a:t>
            </a:r>
          </a:p>
          <a:p>
            <a:pPr marL="0" indent="0">
              <a:buNone/>
            </a:pPr>
            <a:r>
              <a:rPr lang="en-GB" dirty="0" smtClean="0"/>
              <a:t>11. </a:t>
            </a:r>
            <a:r>
              <a:rPr lang="en-GB" dirty="0"/>
              <a:t>What Are The Various Areas Where Ai (artificial Intelligence) Can Be Used</a:t>
            </a:r>
            <a:r>
              <a:rPr lang="en-GB" dirty="0" smtClean="0"/>
              <a:t>?</a:t>
            </a:r>
          </a:p>
          <a:p>
            <a:pPr marL="0" indent="0">
              <a:buNone/>
            </a:pPr>
            <a:endParaRPr lang="en-GB" dirty="0"/>
          </a:p>
          <a:p>
            <a:pPr marL="0" indent="0">
              <a:buNone/>
            </a:pPr>
            <a:endParaRPr lang="en-GB"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39</a:t>
            </a:fld>
            <a:endParaRPr lang="en-US"/>
          </a:p>
        </p:txBody>
      </p:sp>
    </p:spTree>
    <p:extLst>
      <p:ext uri="{BB962C8B-B14F-4D97-AF65-F5344CB8AC3E}">
        <p14:creationId xmlns:p14="http://schemas.microsoft.com/office/powerpoint/2010/main" val="44762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2. Introduction of  </a:t>
            </a:r>
            <a:r>
              <a:rPr lang="en-US" b="1" dirty="0">
                <a:latin typeface="Times New Roman" panose="02020603050405020304" pitchFamily="18" charset="0"/>
                <a:cs typeface="Times New Roman" panose="02020603050405020304" pitchFamily="18" charset="0"/>
              </a:rPr>
              <a:t>Artificial Intelligence?</a:t>
            </a:r>
          </a:p>
        </p:txBody>
      </p:sp>
      <p:sp>
        <p:nvSpPr>
          <p:cNvPr id="3" name="Content Placeholder 2"/>
          <p:cNvSpPr>
            <a:spLocks noGrp="1"/>
          </p:cNvSpPr>
          <p:nvPr>
            <p:ph idx="1"/>
          </p:nvPr>
        </p:nvSpPr>
        <p:spPr/>
        <p:txBody>
          <a:bodyPr>
            <a:normAutofit fontScale="70000" lnSpcReduction="20000"/>
          </a:bodyPr>
          <a:lstStyle/>
          <a:p>
            <a:pPr algn="just"/>
            <a:r>
              <a:rPr lang="en-US" i="1" dirty="0"/>
              <a:t>“is it possible to build a machine that has intelligence, specifically a human level of intelligence?”</a:t>
            </a:r>
          </a:p>
          <a:p>
            <a:pPr algn="just"/>
            <a:r>
              <a:rPr lang="en-US" dirty="0"/>
              <a:t>Artificial Intelligence is </a:t>
            </a:r>
          </a:p>
          <a:p>
            <a:pPr lvl="1" algn="just"/>
            <a:r>
              <a:rPr lang="en-US" dirty="0"/>
              <a:t>“The science and engineering of making intelligent machines, especially intelligent computer programs.”</a:t>
            </a:r>
          </a:p>
          <a:p>
            <a:pPr lvl="1" algn="just"/>
            <a:r>
              <a:rPr lang="en-US" dirty="0">
                <a:solidFill>
                  <a:srgbClr val="FF0000"/>
                </a:solidFill>
              </a:rPr>
              <a:t>“About </a:t>
            </a:r>
            <a:r>
              <a:rPr lang="en-US" b="1" i="1" dirty="0">
                <a:solidFill>
                  <a:srgbClr val="FF0000"/>
                </a:solidFill>
              </a:rPr>
              <a:t>algorithms</a:t>
            </a:r>
            <a:r>
              <a:rPr lang="en-US" dirty="0">
                <a:solidFill>
                  <a:srgbClr val="FF0000"/>
                </a:solidFill>
              </a:rPr>
              <a:t> enabled by constraints exposed by </a:t>
            </a:r>
            <a:r>
              <a:rPr lang="en-US" b="1" i="1" dirty="0">
                <a:solidFill>
                  <a:srgbClr val="FF0000"/>
                </a:solidFill>
              </a:rPr>
              <a:t>representations</a:t>
            </a:r>
            <a:r>
              <a:rPr lang="en-US" dirty="0">
                <a:solidFill>
                  <a:srgbClr val="FF0000"/>
                </a:solidFill>
              </a:rPr>
              <a:t> that support </a:t>
            </a:r>
            <a:r>
              <a:rPr lang="en-US" b="1" i="1" dirty="0">
                <a:solidFill>
                  <a:srgbClr val="FF0000"/>
                </a:solidFill>
              </a:rPr>
              <a:t>models</a:t>
            </a:r>
            <a:r>
              <a:rPr lang="en-US" dirty="0">
                <a:solidFill>
                  <a:srgbClr val="FF0000"/>
                </a:solidFill>
              </a:rPr>
              <a:t> targeted at </a:t>
            </a:r>
            <a:r>
              <a:rPr lang="en-US" b="1" i="1" dirty="0">
                <a:solidFill>
                  <a:srgbClr val="FF0000"/>
                </a:solidFill>
              </a:rPr>
              <a:t>thinking</a:t>
            </a:r>
            <a:r>
              <a:rPr lang="en-US" dirty="0">
                <a:solidFill>
                  <a:srgbClr val="FF0000"/>
                </a:solidFill>
              </a:rPr>
              <a:t>, </a:t>
            </a:r>
            <a:r>
              <a:rPr lang="en-US" b="1" i="1" dirty="0">
                <a:solidFill>
                  <a:srgbClr val="FF0000"/>
                </a:solidFill>
              </a:rPr>
              <a:t>perception</a:t>
            </a:r>
            <a:r>
              <a:rPr lang="en-US" dirty="0">
                <a:solidFill>
                  <a:srgbClr val="FF0000"/>
                </a:solidFill>
              </a:rPr>
              <a:t> and </a:t>
            </a:r>
            <a:r>
              <a:rPr lang="en-US" b="1" i="1" dirty="0">
                <a:solidFill>
                  <a:srgbClr val="FF0000"/>
                </a:solidFill>
              </a:rPr>
              <a:t>action.”</a:t>
            </a:r>
            <a:endParaRPr lang="en-US" dirty="0">
              <a:solidFill>
                <a:srgbClr val="FF0000"/>
              </a:solidFill>
            </a:endParaRPr>
          </a:p>
          <a:p>
            <a:pPr lvl="1" algn="just"/>
            <a:r>
              <a:rPr lang="en-US" dirty="0"/>
              <a:t>“The theory and development of computer systems able to perform tasks normally requiring human intelligence, such as visual perception, speech recognition, decision-making, and translation between languages. </a:t>
            </a:r>
            <a:r>
              <a:rPr lang="en-US" dirty="0" smtClean="0"/>
              <a:t>“</a:t>
            </a:r>
          </a:p>
          <a:p>
            <a:endParaRPr lang="en-GB" dirty="0" smtClean="0"/>
          </a:p>
          <a:p>
            <a:pPr marL="0" indent="0">
              <a:buNone/>
            </a:pPr>
            <a:r>
              <a:rPr lang="en-GB" b="1" dirty="0" smtClean="0">
                <a:solidFill>
                  <a:srgbClr val="002060"/>
                </a:solidFill>
              </a:rPr>
              <a:t>AI </a:t>
            </a:r>
            <a:r>
              <a:rPr lang="en-GB" b="1" dirty="0">
                <a:solidFill>
                  <a:srgbClr val="002060"/>
                </a:solidFill>
              </a:rPr>
              <a:t>programming focuses on three cognitive aspects, such as learning, reasoning, and self-correction.</a:t>
            </a:r>
          </a:p>
          <a:p>
            <a:pPr>
              <a:buFont typeface="Wingdings" panose="05000000000000000000" pitchFamily="2" charset="2"/>
              <a:buChar char="Ø"/>
            </a:pPr>
            <a:r>
              <a:rPr lang="en-GB" dirty="0">
                <a:solidFill>
                  <a:srgbClr val="FF0000"/>
                </a:solidFill>
              </a:rPr>
              <a:t>Learning Processes</a:t>
            </a:r>
          </a:p>
          <a:p>
            <a:pPr>
              <a:buFont typeface="Wingdings" panose="05000000000000000000" pitchFamily="2" charset="2"/>
              <a:buChar char="Ø"/>
            </a:pPr>
            <a:r>
              <a:rPr lang="en-GB" dirty="0">
                <a:solidFill>
                  <a:srgbClr val="FF0000"/>
                </a:solidFill>
              </a:rPr>
              <a:t>Reasoning Processes</a:t>
            </a:r>
          </a:p>
          <a:p>
            <a:pPr>
              <a:buFont typeface="Wingdings" panose="05000000000000000000" pitchFamily="2" charset="2"/>
              <a:buChar char="Ø"/>
            </a:pPr>
            <a:r>
              <a:rPr lang="en-GB" dirty="0">
                <a:solidFill>
                  <a:srgbClr val="FF0000"/>
                </a:solidFill>
              </a:rPr>
              <a:t>Self-correction Processes</a:t>
            </a:r>
          </a:p>
          <a:p>
            <a:pPr lvl="1"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4</a:t>
            </a:fld>
            <a:endParaRPr lang="en-US"/>
          </a:p>
        </p:txBody>
      </p:sp>
    </p:spTree>
    <p:extLst>
      <p:ext uri="{BB962C8B-B14F-4D97-AF65-F5344CB8AC3E}">
        <p14:creationId xmlns:p14="http://schemas.microsoft.com/office/powerpoint/2010/main" val="2194638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b="1" dirty="0">
                <a:solidFill>
                  <a:srgbClr val="FF0000"/>
                </a:solidFill>
              </a:rPr>
              <a:t>End of Chapter Three!</a:t>
            </a:r>
          </a:p>
        </p:txBody>
      </p:sp>
      <p:sp>
        <p:nvSpPr>
          <p:cNvPr id="4" name="Slide Number Placeholder 3"/>
          <p:cNvSpPr>
            <a:spLocks noGrp="1"/>
          </p:cNvSpPr>
          <p:nvPr>
            <p:ph type="sldNum" sz="quarter" idx="12"/>
          </p:nvPr>
        </p:nvSpPr>
        <p:spPr/>
        <p:txBody>
          <a:bodyPr/>
          <a:lstStyle/>
          <a:p>
            <a:fld id="{0D052BCC-206A-43AA-AD18-95F55FD845A4}" type="slidenum">
              <a:rPr lang="en-US" smtClean="0"/>
              <a:t>40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10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42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AI Introduction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b="1" dirty="0">
                <a:solidFill>
                  <a:srgbClr val="FF0000"/>
                </a:solidFill>
              </a:rPr>
              <a:t>AI is the creation of a computer program </a:t>
            </a:r>
            <a:r>
              <a:rPr lang="en-US" dirty="0"/>
              <a:t>that can learn to think and function on its own, kind of like robots that don’t need to be told what to do all the time.</a:t>
            </a:r>
          </a:p>
          <a:p>
            <a:pPr algn="just"/>
            <a:r>
              <a:rPr lang="en-US" dirty="0"/>
              <a:t>Most   advanced  AI  systems  use  </a:t>
            </a:r>
            <a:r>
              <a:rPr lang="en-US" b="1" dirty="0">
                <a:solidFill>
                  <a:srgbClr val="FF0000"/>
                </a:solidFill>
              </a:rPr>
              <a:t>machine  learning   </a:t>
            </a:r>
            <a:r>
              <a:rPr lang="en-US" dirty="0"/>
              <a:t>technology   to   analyze   current  conditions  and  learn  from  experience.</a:t>
            </a:r>
          </a:p>
          <a:p>
            <a:pPr algn="just"/>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5</a:t>
            </a:fld>
            <a:endParaRPr lang="en-US"/>
          </a:p>
        </p:txBody>
      </p:sp>
    </p:spTree>
    <p:extLst>
      <p:ext uri="{BB962C8B-B14F-4D97-AF65-F5344CB8AC3E}">
        <p14:creationId xmlns:p14="http://schemas.microsoft.com/office/powerpoint/2010/main" val="367395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3. Examples of Technologies that used AI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35480"/>
            <a:ext cx="8229600" cy="4617720"/>
          </a:xfrm>
        </p:spPr>
        <p:txBody>
          <a:bodyPr>
            <a:normAutofit fontScale="62500" lnSpcReduction="20000"/>
          </a:bodyPr>
          <a:lstStyle/>
          <a:p>
            <a:r>
              <a:rPr lang="en-US" b="1" dirty="0">
                <a:solidFill>
                  <a:srgbClr val="FF0000"/>
                </a:solidFill>
              </a:rPr>
              <a:t>Examples of technologies that uses AI</a:t>
            </a:r>
          </a:p>
          <a:p>
            <a:pPr lvl="1"/>
            <a:r>
              <a:rPr lang="en-US" dirty="0"/>
              <a:t>Machine </a:t>
            </a:r>
            <a:r>
              <a:rPr lang="en-US" dirty="0" smtClean="0"/>
              <a:t>Learning</a:t>
            </a:r>
          </a:p>
          <a:p>
            <a:pPr lvl="1"/>
            <a:r>
              <a:rPr lang="en-US" dirty="0"/>
              <a:t>Machine Automation</a:t>
            </a:r>
          </a:p>
          <a:p>
            <a:pPr lvl="1"/>
            <a:r>
              <a:rPr lang="en-US" dirty="0"/>
              <a:t>Virtual Reality</a:t>
            </a:r>
          </a:p>
          <a:p>
            <a:pPr lvl="1"/>
            <a:r>
              <a:rPr lang="en-US" dirty="0"/>
              <a:t>Cloud Computing</a:t>
            </a:r>
          </a:p>
          <a:p>
            <a:pPr lvl="1"/>
            <a:r>
              <a:rPr lang="en-US" dirty="0"/>
              <a:t>Augmented Reality </a:t>
            </a:r>
          </a:p>
          <a:p>
            <a:pPr lvl="1"/>
            <a:r>
              <a:rPr lang="en-US" dirty="0"/>
              <a:t>Neural Networks</a:t>
            </a:r>
          </a:p>
          <a:p>
            <a:pPr lvl="1"/>
            <a:r>
              <a:rPr lang="en-US" dirty="0"/>
              <a:t>Big Data</a:t>
            </a:r>
          </a:p>
          <a:p>
            <a:pPr lvl="1"/>
            <a:r>
              <a:rPr lang="en-US" dirty="0"/>
              <a:t>Internet of Things</a:t>
            </a:r>
          </a:p>
          <a:p>
            <a:pPr lvl="1"/>
            <a:r>
              <a:rPr lang="en-US" dirty="0"/>
              <a:t>Computer </a:t>
            </a:r>
            <a:r>
              <a:rPr lang="en-US" dirty="0" smtClean="0"/>
              <a:t>Vision</a:t>
            </a:r>
          </a:p>
          <a:p>
            <a:pPr marL="393192" lvl="1" indent="0">
              <a:buNone/>
            </a:pPr>
            <a:r>
              <a:rPr lang="en-US" b="1" dirty="0" smtClean="0">
                <a:solidFill>
                  <a:srgbClr val="FF0000"/>
                </a:solidFill>
              </a:rPr>
              <a:t>Popular  successful Applications of AI</a:t>
            </a:r>
            <a:endParaRPr lang="en-US" b="1" dirty="0">
              <a:solidFill>
                <a:srgbClr val="FF0000"/>
              </a:solidFill>
            </a:endParaRPr>
          </a:p>
          <a:p>
            <a:pPr>
              <a:buFont typeface="Wingdings" panose="05000000000000000000" pitchFamily="2" charset="2"/>
              <a:buChar char="Ø"/>
            </a:pPr>
            <a:r>
              <a:rPr lang="en-US" dirty="0" smtClean="0"/>
              <a:t>Robotics</a:t>
            </a:r>
            <a:r>
              <a:rPr lang="en-GB" dirty="0"/>
              <a:t> Google Maps and Ride-Hailing Applications.</a:t>
            </a:r>
          </a:p>
          <a:p>
            <a:pPr>
              <a:buFont typeface="Wingdings" panose="05000000000000000000" pitchFamily="2" charset="2"/>
              <a:buChar char="Ø"/>
            </a:pPr>
            <a:r>
              <a:rPr lang="en-GB" dirty="0"/>
              <a:t>Face Detection and recognition.</a:t>
            </a:r>
          </a:p>
          <a:p>
            <a:pPr>
              <a:buFont typeface="Wingdings" panose="05000000000000000000" pitchFamily="2" charset="2"/>
              <a:buChar char="Ø"/>
            </a:pPr>
            <a:r>
              <a:rPr lang="en-GB" dirty="0"/>
              <a:t>Text Editors and Autocorrect.</a:t>
            </a:r>
          </a:p>
          <a:p>
            <a:pPr>
              <a:buFont typeface="Wingdings" panose="05000000000000000000" pitchFamily="2" charset="2"/>
              <a:buChar char="Ø"/>
            </a:pPr>
            <a:r>
              <a:rPr lang="en-GB" dirty="0"/>
              <a:t>Chatbots.</a:t>
            </a:r>
          </a:p>
          <a:p>
            <a:pPr>
              <a:buFont typeface="Wingdings" panose="05000000000000000000" pitchFamily="2" charset="2"/>
              <a:buChar char="Ø"/>
            </a:pPr>
            <a:r>
              <a:rPr lang="en-GB" dirty="0"/>
              <a:t>E-Payments.</a:t>
            </a:r>
          </a:p>
          <a:p>
            <a:pPr>
              <a:buFont typeface="Wingdings" panose="05000000000000000000" pitchFamily="2" charset="2"/>
              <a:buChar char="Ø"/>
            </a:pPr>
            <a:r>
              <a:rPr lang="en-GB" dirty="0"/>
              <a:t>Search and Recommendation algorithms.</a:t>
            </a:r>
          </a:p>
          <a:p>
            <a:pPr>
              <a:buFont typeface="Wingdings" panose="05000000000000000000" pitchFamily="2" charset="2"/>
              <a:buChar char="Ø"/>
            </a:pPr>
            <a:r>
              <a:rPr lang="en-GB" dirty="0"/>
              <a:t>Digital Assistant.</a:t>
            </a:r>
          </a:p>
          <a:p>
            <a:pPr>
              <a:buFont typeface="Wingdings" panose="05000000000000000000" pitchFamily="2" charset="2"/>
              <a:buChar char="Ø"/>
            </a:pPr>
            <a:r>
              <a:rPr lang="en-GB" dirty="0"/>
              <a:t>Social media.</a:t>
            </a:r>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6</a:t>
            </a:fld>
            <a:endParaRPr lang="en-US"/>
          </a:p>
        </p:txBody>
      </p:sp>
    </p:spTree>
    <p:extLst>
      <p:ext uri="{BB962C8B-B14F-4D97-AF65-F5344CB8AC3E}">
        <p14:creationId xmlns:p14="http://schemas.microsoft.com/office/powerpoint/2010/main" val="39589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4. Basic components of AI</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t>7</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35163"/>
            <a:ext cx="9144000" cy="4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2362200"/>
            <a:ext cx="2667000" cy="2862322"/>
          </a:xfrm>
          <a:prstGeom prst="rect">
            <a:avLst/>
          </a:prstGeom>
        </p:spPr>
        <p:txBody>
          <a:bodyPr wrap="square">
            <a:spAutoFit/>
          </a:bodyPr>
          <a:lstStyle/>
          <a:p>
            <a:pPr marL="342900" indent="-342900" fontAlgn="base">
              <a:buAutoNum type="arabicPeriod"/>
            </a:pPr>
            <a:r>
              <a:rPr lang="en-US" b="1" dirty="0" smtClean="0">
                <a:solidFill>
                  <a:schemeClr val="bg1"/>
                </a:solidFill>
              </a:rPr>
              <a:t>Learning</a:t>
            </a:r>
          </a:p>
          <a:p>
            <a:pPr marL="342900" indent="-342900" fontAlgn="base">
              <a:buAutoNum type="arabicPeriod"/>
            </a:pPr>
            <a:r>
              <a:rPr lang="en-US" b="1" dirty="0" smtClean="0">
                <a:solidFill>
                  <a:schemeClr val="bg1"/>
                </a:solidFill>
              </a:rPr>
              <a:t>Reasoning</a:t>
            </a:r>
          </a:p>
          <a:p>
            <a:pPr marL="342900" indent="-342900" fontAlgn="base">
              <a:buAutoNum type="arabicPeriod"/>
            </a:pPr>
            <a:r>
              <a:rPr lang="en-US" b="1" dirty="0" smtClean="0">
                <a:solidFill>
                  <a:schemeClr val="bg1"/>
                </a:solidFill>
              </a:rPr>
              <a:t>Problem </a:t>
            </a:r>
          </a:p>
          <a:p>
            <a:pPr marL="342900" indent="-342900" fontAlgn="base">
              <a:buAutoNum type="arabicPeriod"/>
            </a:pPr>
            <a:r>
              <a:rPr lang="en-US" b="1" dirty="0" smtClean="0">
                <a:solidFill>
                  <a:schemeClr val="bg1"/>
                </a:solidFill>
              </a:rPr>
              <a:t> Solving</a:t>
            </a:r>
          </a:p>
          <a:p>
            <a:pPr marL="342900" indent="-342900" fontAlgn="base">
              <a:buAutoNum type="arabicPeriod"/>
            </a:pPr>
            <a:r>
              <a:rPr lang="en-US" b="1" dirty="0" smtClean="0">
                <a:solidFill>
                  <a:schemeClr val="bg1"/>
                </a:solidFill>
              </a:rPr>
              <a:t>Perception</a:t>
            </a:r>
          </a:p>
          <a:p>
            <a:pPr marL="342900" indent="-342900" fontAlgn="base">
              <a:buAutoNum type="arabicPeriod"/>
            </a:pPr>
            <a:r>
              <a:rPr lang="en-US" b="1" dirty="0" smtClean="0">
                <a:solidFill>
                  <a:schemeClr val="bg1"/>
                </a:solidFill>
              </a:rPr>
              <a:t>Language Understanding</a:t>
            </a:r>
          </a:p>
          <a:p>
            <a:pPr marL="342900" indent="-342900" fontAlgn="base">
              <a:buAutoNum type="arabicPeriod"/>
            </a:pPr>
            <a:r>
              <a:rPr lang="en-US" b="1" dirty="0" smtClean="0">
                <a:solidFill>
                  <a:schemeClr val="bg1"/>
                </a:solidFill>
              </a:rPr>
              <a:t>Knowledge  Representation</a:t>
            </a:r>
          </a:p>
          <a:p>
            <a:pPr marL="342900" indent="-342900" fontAlgn="base">
              <a:buAutoNum type="arabicPeriod"/>
            </a:pPr>
            <a:endParaRPr lang="en-US" b="1" dirty="0">
              <a:solidFill>
                <a:schemeClr val="bg1"/>
              </a:solidFill>
            </a:endParaRPr>
          </a:p>
        </p:txBody>
      </p:sp>
    </p:spTree>
    <p:extLst>
      <p:ext uri="{BB962C8B-B14F-4D97-AF65-F5344CB8AC3E}">
        <p14:creationId xmlns:p14="http://schemas.microsoft.com/office/powerpoint/2010/main" val="107968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b="1" dirty="0">
                <a:latin typeface="Times New Roman" panose="02020603050405020304" pitchFamily="18" charset="0"/>
                <a:cs typeface="Times New Roman" panose="02020603050405020304" pitchFamily="18" charset="0"/>
              </a:rPr>
              <a:t>Components of AI </a:t>
            </a:r>
            <a:r>
              <a:rPr lang="en-US" b="1" dirty="0" smtClean="0">
                <a:latin typeface="Times New Roman" panose="02020603050405020304" pitchFamily="18" charset="0"/>
                <a:cs typeface="Times New Roman" panose="02020603050405020304" pitchFamily="18" charset="0"/>
              </a:rPr>
              <a:t>system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lvl="0" indent="-514350" algn="just">
              <a:buFont typeface="+mj-lt"/>
              <a:buAutoNum type="arabicPeriod"/>
            </a:pPr>
            <a:r>
              <a:rPr lang="en-US" b="1" dirty="0">
                <a:solidFill>
                  <a:srgbClr val="FF0000"/>
                </a:solidFill>
              </a:rPr>
              <a:t>Applications</a:t>
            </a:r>
            <a:r>
              <a:rPr lang="en-US" dirty="0">
                <a:solidFill>
                  <a:srgbClr val="FF0000"/>
                </a:solidFill>
              </a:rPr>
              <a:t>:</a:t>
            </a:r>
            <a:r>
              <a:rPr lang="en-US" dirty="0"/>
              <a:t> Image recognition, Speech recognition, </a:t>
            </a:r>
            <a:r>
              <a:rPr lang="en-US" dirty="0" err="1"/>
              <a:t>Chatbots</a:t>
            </a:r>
            <a:r>
              <a:rPr lang="en-US" dirty="0"/>
              <a:t>, Natural language generation, and Sentiment analysis.</a:t>
            </a:r>
          </a:p>
          <a:p>
            <a:pPr marL="514350" lvl="0" indent="-514350" algn="just">
              <a:buFont typeface="+mj-lt"/>
              <a:buAutoNum type="arabicPeriod"/>
            </a:pPr>
            <a:r>
              <a:rPr lang="en-US" b="1" dirty="0">
                <a:solidFill>
                  <a:srgbClr val="FF0000"/>
                </a:solidFill>
              </a:rPr>
              <a:t>Types of Models</a:t>
            </a:r>
            <a:r>
              <a:rPr lang="en-US" dirty="0">
                <a:solidFill>
                  <a:srgbClr val="FF0000"/>
                </a:solidFill>
              </a:rPr>
              <a:t>: </a:t>
            </a:r>
            <a:r>
              <a:rPr lang="en-US" dirty="0"/>
              <a:t>Deep learning, Machine learning, and Neural Networks.</a:t>
            </a:r>
          </a:p>
          <a:p>
            <a:pPr marL="514350" lvl="0" indent="-514350" algn="just">
              <a:buFont typeface="+mj-lt"/>
              <a:buAutoNum type="arabicPeriod"/>
            </a:pPr>
            <a:r>
              <a:rPr lang="en-US" b="1" dirty="0">
                <a:solidFill>
                  <a:srgbClr val="FF0000"/>
                </a:solidFill>
              </a:rPr>
              <a:t>Software/Hardware for training and running models</a:t>
            </a:r>
            <a:r>
              <a:rPr lang="en-US" dirty="0">
                <a:solidFill>
                  <a:srgbClr val="FF0000"/>
                </a:solidFill>
              </a:rPr>
              <a:t>:</a:t>
            </a:r>
            <a:r>
              <a:rPr lang="en-US" dirty="0"/>
              <a:t> Graphic Processing Units (GPUs), Parallel processing tools (like Spark), Cloud data storage and computer platforms.</a:t>
            </a:r>
          </a:p>
          <a:p>
            <a:endParaRPr lang="en-US"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8</a:t>
            </a:fld>
            <a:endParaRPr lang="en-US"/>
          </a:p>
        </p:txBody>
      </p:sp>
    </p:spTree>
    <p:extLst>
      <p:ext uri="{BB962C8B-B14F-4D97-AF65-F5344CB8AC3E}">
        <p14:creationId xmlns:p14="http://schemas.microsoft.com/office/powerpoint/2010/main" val="414103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Components of AI system contd.. </a:t>
            </a:r>
            <a:endParaRPr lang="en-US" dirty="0"/>
          </a:p>
        </p:txBody>
      </p:sp>
      <p:sp>
        <p:nvSpPr>
          <p:cNvPr id="3" name="Content Placeholder 2"/>
          <p:cNvSpPr>
            <a:spLocks noGrp="1"/>
          </p:cNvSpPr>
          <p:nvPr>
            <p:ph idx="1"/>
          </p:nvPr>
        </p:nvSpPr>
        <p:spPr/>
        <p:txBody>
          <a:bodyPr/>
          <a:lstStyle/>
          <a:p>
            <a:pPr marL="0" lvl="0" indent="0" algn="just">
              <a:buNone/>
            </a:pPr>
            <a:r>
              <a:rPr lang="en-US" b="1" dirty="0"/>
              <a:t>4</a:t>
            </a:r>
            <a:r>
              <a:rPr lang="en-US" b="1" dirty="0">
                <a:solidFill>
                  <a:srgbClr val="FF0000"/>
                </a:solidFill>
              </a:rPr>
              <a:t>. Programming languages for building models</a:t>
            </a:r>
            <a:r>
              <a:rPr lang="en-US" dirty="0">
                <a:solidFill>
                  <a:srgbClr val="FF0000"/>
                </a:solidFill>
              </a:rPr>
              <a:t>: </a:t>
            </a:r>
            <a:r>
              <a:rPr lang="en-US" dirty="0"/>
              <a:t>Python, </a:t>
            </a:r>
            <a:r>
              <a:rPr lang="en-US" dirty="0" err="1"/>
              <a:t>TensorFlow</a:t>
            </a:r>
            <a:r>
              <a:rPr lang="en-US" dirty="0"/>
              <a:t>, Java, and C/C</a:t>
            </a:r>
            <a:r>
              <a:rPr lang="en-US" baseline="30000" dirty="0"/>
              <a:t>++</a:t>
            </a:r>
            <a:r>
              <a:rPr lang="en-US" dirty="0"/>
              <a:t>, etc.</a:t>
            </a:r>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t>9</a:t>
            </a:fld>
            <a:endParaRPr lang="en-US"/>
          </a:p>
        </p:txBody>
      </p:sp>
    </p:spTree>
    <p:extLst>
      <p:ext uri="{BB962C8B-B14F-4D97-AF65-F5344CB8AC3E}">
        <p14:creationId xmlns:p14="http://schemas.microsoft.com/office/powerpoint/2010/main" val="2452650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529</TotalTime>
  <Words>2312</Words>
  <Application>Microsoft Office PowerPoint</Application>
  <PresentationFormat>On-screen Show (4:3)</PresentationFormat>
  <Paragraphs>331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PowerPoint Presentation</vt:lpstr>
      <vt:lpstr>Topics Covered </vt:lpstr>
      <vt:lpstr>1. Definitions of AI</vt:lpstr>
      <vt:lpstr>2. Introduction of  Artificial Intelligence?</vt:lpstr>
      <vt:lpstr>AI Introduction Cont’d</vt:lpstr>
      <vt:lpstr>3. Examples of Technologies that used AI</vt:lpstr>
      <vt:lpstr>4. Basic components of AI</vt:lpstr>
      <vt:lpstr>             Components of AI system contd..</vt:lpstr>
      <vt:lpstr>Components of AI system contd.. </vt:lpstr>
      <vt:lpstr>5. History of Artificial Intelligence (AI)</vt:lpstr>
      <vt:lpstr>AI History Cont’d</vt:lpstr>
      <vt:lpstr>AI History Cont’d</vt:lpstr>
      <vt:lpstr>6. Types of AI</vt:lpstr>
      <vt:lpstr>Types of Learning in AI Cont’d</vt:lpstr>
      <vt:lpstr>Types of Learning in AI Cont’d</vt:lpstr>
      <vt:lpstr>Types of Learning in AI Cont’d</vt:lpstr>
      <vt:lpstr>Types of Learning in AI Cont’d</vt:lpstr>
      <vt:lpstr>Types of Learning in AI Cont’d</vt:lpstr>
      <vt:lpstr>Types of Learning in AI Cont’d</vt:lpstr>
      <vt:lpstr>Types of Learning in AI Cont’d</vt:lpstr>
      <vt:lpstr>7. Three types of Learning that AI does</vt:lpstr>
      <vt:lpstr>Three types of Learning that AI does contd…</vt:lpstr>
      <vt:lpstr>Three types of Learning that AI does contd…</vt:lpstr>
      <vt:lpstr>Other learning problems</vt:lpstr>
      <vt:lpstr>8. Major Branches of AI</vt:lpstr>
      <vt:lpstr>9. Applications of AI</vt:lpstr>
      <vt:lpstr>Applications of AI Contd..</vt:lpstr>
      <vt:lpstr>Many other AI applications</vt:lpstr>
      <vt:lpstr>Applications of AI Contd.. </vt:lpstr>
      <vt:lpstr>AI Applications Cont’d</vt:lpstr>
      <vt:lpstr>Applications of AI Cont’d</vt:lpstr>
      <vt:lpstr>AI applications Cont’d.</vt:lpstr>
      <vt:lpstr>AI Applications Cont’d</vt:lpstr>
      <vt:lpstr>AI Applications in Business </vt:lpstr>
      <vt:lpstr>AI in Education</vt:lpstr>
      <vt:lpstr>AI in Education Cont’d</vt:lpstr>
      <vt:lpstr>AI Tools</vt:lpstr>
      <vt:lpstr>Programming language is used for AI? </vt:lpstr>
      <vt:lpstr>Review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sel-am</dc:creator>
  <cp:lastModifiedBy>OFOQ CENTER</cp:lastModifiedBy>
  <cp:revision>188</cp:revision>
  <dcterms:created xsi:type="dcterms:W3CDTF">2019-10-26T17:13:48Z</dcterms:created>
  <dcterms:modified xsi:type="dcterms:W3CDTF">2022-09-15T19:51:25Z</dcterms:modified>
</cp:coreProperties>
</file>